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363" r:id="rId6"/>
    <p:sldId id="427" r:id="rId7"/>
    <p:sldId id="424" r:id="rId8"/>
    <p:sldId id="425" r:id="rId9"/>
    <p:sldId id="426" r:id="rId10"/>
    <p:sldId id="423" r:id="rId11"/>
  </p:sldIdLst>
  <p:sldSz cx="9144000" cy="5143500" type="screen16x9"/>
  <p:notesSz cx="6797675" cy="9926638"/>
  <p:defaultTextStyle>
    <a:defPPr>
      <a:defRPr lang="fr-FR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33FF"/>
    <a:srgbClr val="57A3D7"/>
    <a:srgbClr val="CCECFF"/>
    <a:srgbClr val="000000"/>
    <a:srgbClr val="C10044"/>
    <a:srgbClr val="CC6600"/>
    <a:srgbClr val="75415D"/>
    <a:srgbClr val="669933"/>
    <a:srgbClr val="AAB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176DD7-A81D-4268-9A06-F3243A38DBD5}" v="16" dt="2024-11-11T06:46:28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3800" autoAdjust="0"/>
  </p:normalViewPr>
  <p:slideViewPr>
    <p:cSldViewPr>
      <p:cViewPr varScale="1">
        <p:scale>
          <a:sx n="85" d="100"/>
          <a:sy n="85" d="100"/>
        </p:scale>
        <p:origin x="764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0" d="100"/>
          <a:sy n="60" d="100"/>
        </p:scale>
        <p:origin x="-3414" y="-26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72481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7" name="Espace réservé de la date 2"/>
          <p:cNvSpPr>
            <a:spLocks noGrp="1"/>
          </p:cNvSpPr>
          <p:nvPr>
            <p:ph type="dt" idx="1"/>
          </p:nvPr>
        </p:nvSpPr>
        <p:spPr>
          <a:xfrm>
            <a:off x="3379538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472480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3"/>
          </p:nvPr>
        </p:nvSpPr>
        <p:spPr>
          <a:xfrm>
            <a:off x="3780642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43855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470213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6700" y="977900"/>
            <a:ext cx="6430963" cy="3617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543855" y="4715154"/>
            <a:ext cx="5852717" cy="4466987"/>
          </a:xfrm>
          <a:prstGeom prst="rect">
            <a:avLst/>
          </a:prstGeom>
        </p:spPr>
        <p:txBody>
          <a:bodyPr vert="horz" lIns="0" tIns="45717" rIns="0" bIns="45717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43854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2017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1pPr>
    <a:lvl2pPr marL="457148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2pPr>
    <a:lvl3pPr marL="914296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3pPr>
    <a:lvl4pPr marL="1371444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4pPr>
    <a:lvl5pPr marL="1828592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0"/>
            <a:ext cx="914399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CH" sz="180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31641" y="1597823"/>
            <a:ext cx="7126560" cy="1102519"/>
          </a:xfrm>
        </p:spPr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pour modifier le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1" y="2914650"/>
            <a:ext cx="6440761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fr-CH" dirty="0"/>
          </a:p>
        </p:txBody>
      </p:sp>
      <p:pic>
        <p:nvPicPr>
          <p:cNvPr id="10" name="Image 9" descr="e21_Logo_def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315" y="147333"/>
            <a:ext cx="3011728" cy="1338545"/>
          </a:xfrm>
          <a:prstGeom prst="rect">
            <a:avLst/>
          </a:prstGeom>
        </p:spPr>
      </p:pic>
      <p:grpSp>
        <p:nvGrpSpPr>
          <p:cNvPr id="9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1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2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3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4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5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6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7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8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 dirty="0"/>
          </a:p>
        </p:txBody>
      </p:sp>
      <p:sp>
        <p:nvSpPr>
          <p:cNvPr id="3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640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072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411760" y="4876007"/>
            <a:ext cx="4104456" cy="165100"/>
          </a:xfrm>
        </p:spPr>
        <p:txBody>
          <a:bodyPr/>
          <a:lstStyle/>
          <a:p>
            <a:r>
              <a:rPr lang="de-DE"/>
              <a:t>Nationales Treffen der Ausserschulischen Akteure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331641" y="205981"/>
            <a:ext cx="7560841" cy="63757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fr-FR" dirty="0"/>
              <a:t>Cliquez pour modifier le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31641" y="987576"/>
            <a:ext cx="7560841" cy="36070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331642" y="4876007"/>
            <a:ext cx="86409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05.11.2024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11762" y="4876007"/>
            <a:ext cx="410445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Nationales Treffen der Ausserschulischen Akteure</a:t>
            </a:r>
            <a:endParaRPr lang="fr-CH" dirty="0"/>
          </a:p>
        </p:txBody>
      </p:sp>
      <p:grpSp>
        <p:nvGrpSpPr>
          <p:cNvPr id="16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8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pic>
        <p:nvPicPr>
          <p:cNvPr id="39" name="Image 38" descr="e21_Logo_klein_RGB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7776" y="4599881"/>
            <a:ext cx="1231857" cy="41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/>
  <p:txStyles>
    <p:titleStyle>
      <a:lvl1pPr algn="l" defTabSz="914296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61" indent="-342861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865" indent="-285717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870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18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166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/>
              <a:t>Überblick der Resultate zum Pilotprojekt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Claudia Stübi</a:t>
            </a:r>
          </a:p>
          <a:p>
            <a:r>
              <a:rPr lang="de-DE" dirty="0"/>
              <a:t>Bereichsleiterin Unterricht, éducation21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331642" y="4876007"/>
            <a:ext cx="864095" cy="165100"/>
          </a:xfrm>
        </p:spPr>
        <p:txBody>
          <a:bodyPr/>
          <a:lstStyle/>
          <a:p>
            <a:r>
              <a:rPr lang="de-DE"/>
              <a:t>05.11.2024</a:t>
            </a:r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411762" y="4876007"/>
            <a:ext cx="4104455" cy="165100"/>
          </a:xfrm>
        </p:spPr>
        <p:txBody>
          <a:bodyPr/>
          <a:lstStyle/>
          <a:p>
            <a:r>
              <a:rPr lang="de-DE"/>
              <a:t>Nationales Treffen der Ausserschulischen Akteure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9821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0921F-183B-5D97-CF01-72ED55327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Pilotprojekt Ausschreibung Juni 2023 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D5546-7DEC-DB7D-9C33-BC8C2954E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63888" y="1200151"/>
            <a:ext cx="5400600" cy="3394472"/>
          </a:xfrm>
        </p:spPr>
        <p:txBody>
          <a:bodyPr>
            <a:normAutofit fontScale="92500" lnSpcReduction="10000"/>
          </a:bodyPr>
          <a:lstStyle/>
          <a:p>
            <a:pPr marL="400004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5715000" algn="r"/>
              </a:tabLst>
            </a:pPr>
            <a:r>
              <a:rPr lang="de-CH" sz="1800" dirty="0"/>
              <a:t>Zusammenarbeit von ausserschulischen Akteuren mit éducation21 im Rahmen der Erstellung von Themendossiers</a:t>
            </a:r>
          </a:p>
          <a:p>
            <a:pPr marL="742904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5715000" algn="r"/>
              </a:tabLst>
            </a:pPr>
            <a:r>
              <a:rPr lang="de-CH" sz="1800" dirty="0">
                <a:ea typeface="Times New Roman" panose="02020603050405020304" pitchFamily="18" charset="0"/>
              </a:rPr>
              <a:t>Fachexpertise der ausserschulischen Akteure fliesst in die Produkte von éducation21 ein</a:t>
            </a:r>
          </a:p>
          <a:p>
            <a:pPr marL="742904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5715000" algn="r"/>
              </a:tabLst>
            </a:pPr>
            <a:r>
              <a:rPr lang="de-CH" sz="1800" dirty="0">
                <a:ea typeface="Times New Roman" panose="02020603050405020304" pitchFamily="18" charset="0"/>
              </a:rPr>
              <a:t>Bezahltes Mandat</a:t>
            </a:r>
          </a:p>
          <a:p>
            <a:pPr marL="742904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5715000" algn="r"/>
              </a:tabLst>
            </a:pPr>
            <a:r>
              <a:rPr lang="de-DE" sz="1800" dirty="0"/>
              <a:t>Die Erstellung des Produkts erfolgt in Zusammenarbeit mit éducation21</a:t>
            </a:r>
          </a:p>
          <a:p>
            <a:pPr marL="742904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5715000" algn="r"/>
              </a:tabLst>
            </a:pPr>
            <a:r>
              <a:rPr lang="de-DE" sz="1800" dirty="0"/>
              <a:t>Produkte werden nach Erstellung von éducation21 in die anderen Sprachen übersetzt und auf der Webseite von éducation21 publiziert</a:t>
            </a:r>
            <a:endParaRPr lang="de-CH" sz="1800" dirty="0"/>
          </a:p>
          <a:p>
            <a:pPr marL="400004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5715000" algn="r"/>
              </a:tabLst>
            </a:pPr>
            <a:endParaRPr lang="fr-CH" sz="1800" dirty="0"/>
          </a:p>
          <a:p>
            <a:pPr marL="400004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5715000" algn="r"/>
              </a:tabLst>
            </a:pPr>
            <a:endParaRPr lang="fr-CH" sz="1800" dirty="0"/>
          </a:p>
          <a:p>
            <a:pPr marL="0" indent="0">
              <a:buNone/>
            </a:pPr>
            <a:endParaRPr lang="de-DE" dirty="0"/>
          </a:p>
          <a:p>
            <a:pPr marL="0" indent="0" algn="r">
              <a:buNone/>
            </a:pPr>
            <a:endParaRPr lang="de-CH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3872FF-8673-7607-4908-86677732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14A82C-26D9-5487-849B-044CEA23E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744859C3-87C5-F4B6-248D-12503BF21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406557"/>
              </p:ext>
            </p:extLst>
          </p:nvPr>
        </p:nvGraphicFramePr>
        <p:xfrm>
          <a:off x="251520" y="1562507"/>
          <a:ext cx="3433357" cy="981825"/>
        </p:xfrm>
        <a:graphic>
          <a:graphicData uri="http://schemas.openxmlformats.org/drawingml/2006/table">
            <a:tbl>
              <a:tblPr firstRow="1" firstCol="1" bandRow="1"/>
              <a:tblGrid>
                <a:gridCol w="1551518">
                  <a:extLst>
                    <a:ext uri="{9D8B030D-6E8A-4147-A177-3AD203B41FA5}">
                      <a16:colId xmlns:a16="http://schemas.microsoft.com/office/drawing/2014/main" val="2283082704"/>
                    </a:ext>
                  </a:extLst>
                </a:gridCol>
                <a:gridCol w="1881839">
                  <a:extLst>
                    <a:ext uri="{9D8B030D-6E8A-4147-A177-3AD203B41FA5}">
                      <a16:colId xmlns:a16="http://schemas.microsoft.com/office/drawing/2014/main" val="3692666466"/>
                    </a:ext>
                  </a:extLst>
                </a:gridCol>
              </a:tblGrid>
              <a:tr h="1963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Produkt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Themendossier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309326"/>
                  </a:ext>
                </a:extLst>
              </a:tr>
              <a:tr h="1963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 dirty="0" err="1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Ficelles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Migration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386820"/>
                  </a:ext>
                </a:extLst>
              </a:tr>
              <a:tr h="1963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Mystery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Wasser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737054"/>
                  </a:ext>
                </a:extLst>
              </a:tr>
              <a:tr h="1963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Lernpfad 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Lebensraum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377735"/>
                  </a:ext>
                </a:extLst>
              </a:tr>
              <a:tr h="19636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Situationskarten</a:t>
                      </a:r>
                      <a:endParaRPr lang="de-CH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de-CH" sz="1200" dirty="0">
                          <a:effectLst/>
                          <a:latin typeface="Arial" panose="020B06040202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Energie</a:t>
                      </a:r>
                      <a:endParaRPr lang="de-CH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66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68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7406F3-5DD7-76F1-EE51-A3F6116AD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1" y="205981"/>
            <a:ext cx="7560841" cy="637579"/>
          </a:xfrm>
        </p:spPr>
        <p:txBody>
          <a:bodyPr anchor="t">
            <a:normAutofit/>
          </a:bodyPr>
          <a:lstStyle/>
          <a:p>
            <a:r>
              <a:rPr lang="de-CH" dirty="0"/>
              <a:t>Die fünf Produktionen im Überblick 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6D209B-D96D-3FF6-CCAC-56672FF4FA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1642" y="4876007"/>
            <a:ext cx="864095" cy="1651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F7E286-FC98-0432-D9A3-ED5E7A024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1762" y="4876007"/>
            <a:ext cx="4104455" cy="1651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Nationales Treffen der Ausserschulischen Akteure</a:t>
            </a:r>
            <a:endParaRPr lang="fr-CH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48509F45-7A84-CBAC-39B7-9C50C7BCBE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843983"/>
              </p:ext>
            </p:extLst>
          </p:nvPr>
        </p:nvGraphicFramePr>
        <p:xfrm>
          <a:off x="251518" y="843560"/>
          <a:ext cx="8424938" cy="3013847"/>
        </p:xfrm>
        <a:graphic>
          <a:graphicData uri="http://schemas.openxmlformats.org/drawingml/2006/table">
            <a:tbl>
              <a:tblPr firstRow="1" firstCol="1" bandRow="1"/>
              <a:tblGrid>
                <a:gridCol w="1730121">
                  <a:extLst>
                    <a:ext uri="{9D8B030D-6E8A-4147-A177-3AD203B41FA5}">
                      <a16:colId xmlns:a16="http://schemas.microsoft.com/office/drawing/2014/main" val="4264253515"/>
                    </a:ext>
                  </a:extLst>
                </a:gridCol>
                <a:gridCol w="4588582">
                  <a:extLst>
                    <a:ext uri="{9D8B030D-6E8A-4147-A177-3AD203B41FA5}">
                      <a16:colId xmlns:a16="http://schemas.microsoft.com/office/drawing/2014/main" val="3583008961"/>
                    </a:ext>
                  </a:extLst>
                </a:gridCol>
                <a:gridCol w="2106235">
                  <a:extLst>
                    <a:ext uri="{9D8B030D-6E8A-4147-A177-3AD203B41FA5}">
                      <a16:colId xmlns:a16="http://schemas.microsoft.com/office/drawing/2014/main" val="4106492426"/>
                    </a:ext>
                  </a:extLst>
                </a:gridCol>
              </a:tblGrid>
              <a:tr h="216022"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Methode</a:t>
                      </a:r>
                      <a:r>
                        <a:rPr lang="fr-CH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1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Titel</a:t>
                      </a:r>
                      <a:r>
                        <a:rPr lang="fr-CH" sz="1000" b="1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1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und</a:t>
                      </a:r>
                      <a:r>
                        <a:rPr lang="fr-CH" sz="1000" b="1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1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Untertitel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Partnerorganisation</a:t>
                      </a:r>
                      <a:endParaRPr lang="fr-CH" sz="1000" b="0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13025"/>
                  </a:ext>
                </a:extLst>
              </a:tr>
              <a:tr h="525048"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Balade EDD</a:t>
                      </a:r>
                    </a:p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</a:t>
                      </a: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</a:t>
                      </a: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Französisch</a:t>
                      </a: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CH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Un espace pour toutes et tous ! Balade EDD pour explorer l’espace public dans la Vallée de la Jeunesse (Lausanne, VD)</a:t>
                      </a:r>
                    </a:p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Cycles 1 et 2 (3-8 H)</a:t>
                      </a: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Association Ville-en-tête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009813"/>
                  </a:ext>
                </a:extLst>
              </a:tr>
              <a:tr h="597309"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Lernpfad</a:t>
                      </a: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BNE</a:t>
                      </a:r>
                    </a:p>
                    <a:p>
                      <a:pPr marL="18288" marR="18288" lvl="0" indent="-9144" algn="just" defTabSz="914296" rtl="0" eaLnBrk="1" fontAlgn="t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31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Was macht einen Wohnort lebenswert? BNE-Lernpfad zur Lebensqualität im Entlebuch (Schüpfheim, LU) </a:t>
                      </a:r>
                    </a:p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Zyklus 2</a:t>
                      </a: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UNESCO Biosphäre Entlebuch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de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535662"/>
                  </a:ext>
                </a:extLst>
              </a:tr>
              <a:tr h="364728"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Mystery</a:t>
                      </a:r>
                      <a:endParaRPr lang="fr-CH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Wo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bleibt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Käse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? </a:t>
                      </a:r>
                      <a:r>
                        <a:rPr lang="de-DE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Ein Mystery rund ums Thema Wasserknappheit in den Bergen </a:t>
                      </a:r>
                    </a:p>
                    <a:p>
                      <a:pPr marL="18288" marR="18288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Zyklus 2</a:t>
                      </a: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Naturpark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Beverin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643417"/>
                  </a:ext>
                </a:extLst>
              </a:tr>
              <a:tr h="525048">
                <a:tc>
                  <a:txBody>
                    <a:bodyPr/>
                    <a:lstStyle/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Situations-</a:t>
                      </a:r>
                    </a:p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karten</a:t>
                      </a:r>
                      <a:endParaRPr lang="fr-CH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ON/OFF. </a:t>
                      </a:r>
                      <a:r>
                        <a:rPr lang="de-DE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Situationskarten zum Thema Energie und Bewegung </a:t>
                      </a:r>
                    </a:p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Zyklus 2</a:t>
                      </a: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Ökozentrum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782537"/>
                  </a:ext>
                </a:extLst>
              </a:tr>
              <a:tr h="525048">
                <a:tc>
                  <a:txBody>
                    <a:bodyPr/>
                    <a:lstStyle/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Vernetzt</a:t>
                      </a:r>
                      <a:endParaRPr lang="fr-CH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Eine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Schnur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auf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000" b="0" i="0" u="none" strike="noStrike" dirty="0" err="1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Reisen</a:t>
                      </a:r>
                      <a:r>
                        <a:rPr lang="fr-CH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. </a:t>
                      </a:r>
                      <a:r>
                        <a:rPr lang="de-DE" sz="1000" b="0" i="0" u="none" strike="noStrike" dirty="0">
                          <a:solidFill>
                            <a:srgbClr val="181717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Eine Aktivität, um Verbindungen zum Thema Migration zu knüpfen. </a:t>
                      </a:r>
                    </a:p>
                    <a:p>
                      <a:pPr marL="18288" marR="95097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de-CH" sz="1000" b="0" i="0" u="none" strike="noStrike" dirty="0">
                          <a:effectLst/>
                          <a:latin typeface="Arial" panose="020B0604020202020204" pitchFamily="34" charset="0"/>
                        </a:rPr>
                        <a:t>Zyklus 3</a:t>
                      </a: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" marR="82296" indent="-9144" algn="just" fontAlgn="t">
                        <a:lnSpc>
                          <a:spcPct val="110000"/>
                        </a:lnSpc>
                        <a:spcAft>
                          <a:spcPts val="310"/>
                        </a:spcAft>
                      </a:pPr>
                      <a:r>
                        <a:rPr lang="fr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IRAS COTIS Dialogue en route</a:t>
                      </a:r>
                      <a:endParaRPr lang="fr-CH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585" marR="65585" marT="91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232075"/>
                  </a:ext>
                </a:extLst>
              </a:tr>
            </a:tbl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2D840A62-BD4D-1B21-F897-5A1381B60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090742"/>
              </p:ext>
            </p:extLst>
          </p:nvPr>
        </p:nvGraphicFramePr>
        <p:xfrm>
          <a:off x="251518" y="3946346"/>
          <a:ext cx="8424939" cy="713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4">
                  <a:extLst>
                    <a:ext uri="{9D8B030D-6E8A-4147-A177-3AD203B41FA5}">
                      <a16:colId xmlns:a16="http://schemas.microsoft.com/office/drawing/2014/main" val="3027077084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912034255"/>
                    </a:ext>
                  </a:extLst>
                </a:gridCol>
                <a:gridCol w="2088233">
                  <a:extLst>
                    <a:ext uri="{9D8B030D-6E8A-4147-A177-3AD203B41FA5}">
                      <a16:colId xmlns:a16="http://schemas.microsoft.com/office/drawing/2014/main" val="1910867167"/>
                    </a:ext>
                  </a:extLst>
                </a:gridCol>
              </a:tblGrid>
              <a:tr h="713636">
                <a:tc>
                  <a:txBody>
                    <a:bodyPr/>
                    <a:lstStyle/>
                    <a:p>
                      <a:endParaRPr lang="de-CH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Alpenlernen: </a:t>
                      </a:r>
                      <a:r>
                        <a:rPr lang="de-DE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Unterrichtsangebot enthält drei Kapitel, die unabhängig voneinander eingesetzt werden können. Tourismus und Landschaften; Tourismus und Landwirtschaft; Tourismus und Dorfleben.</a:t>
                      </a:r>
                      <a:endParaRPr lang="de-CH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CH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Schweizer </a:t>
                      </a:r>
                      <a:r>
                        <a:rPr lang="de-CH" sz="10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Alpen-Club SAC</a:t>
                      </a:r>
                      <a:endParaRPr lang="de-CH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259671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04D504EF-9C27-3371-B735-78B4AE56C5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105" y="2413182"/>
            <a:ext cx="1177878" cy="27202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4DF7AE4D-B63C-1860-E7D3-861460D7D0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721" y="3479372"/>
            <a:ext cx="864096" cy="339548"/>
          </a:xfrm>
          <a:prstGeom prst="rect">
            <a:avLst/>
          </a:prstGeom>
        </p:spPr>
      </p:pic>
      <p:pic>
        <p:nvPicPr>
          <p:cNvPr id="9" name="Grafik 8" descr="Ökozentrum – swisscleantech">
            <a:extLst>
              <a:ext uri="{FF2B5EF4-FFF2-40B4-BE49-F238E27FC236}">
                <a16:creationId xmlns:a16="http://schemas.microsoft.com/office/drawing/2014/main" id="{CB326DC5-4FEC-5A34-AEDC-17CD1F5C72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9" b="21952"/>
          <a:stretch/>
        </p:blipFill>
        <p:spPr bwMode="auto">
          <a:xfrm>
            <a:off x="7467261" y="2920548"/>
            <a:ext cx="1177878" cy="323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7ACCB60-76CD-EFDF-6664-4E3F4A0F09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769" y="1100357"/>
            <a:ext cx="475214" cy="475214"/>
          </a:xfrm>
          <a:prstGeom prst="rect">
            <a:avLst/>
          </a:prstGeom>
          <a:noFill/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4297CDEF-DE77-261C-9212-4BE8412AFD1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233" y="1832554"/>
            <a:ext cx="969750" cy="34528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945C75D-8252-16B2-8D70-569A1ED99F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2494" y="4156829"/>
            <a:ext cx="1024489" cy="43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DBA0D-31C1-CBF6-5124-2E47CF06A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Pilotprojekt: </a:t>
            </a:r>
            <a:r>
              <a:rPr lang="de-DE" dirty="0" err="1"/>
              <a:t>win-win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D1BEE9-E8F5-9AD7-1617-1BB4F42870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513" y="1124944"/>
            <a:ext cx="288031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sz="1600" b="1" dirty="0"/>
              <a:t>Pilotprojekt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F037A1-043F-33CA-7391-47394C422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10253" y="1124944"/>
            <a:ext cx="30243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1500" b="1" i="0" dirty="0">
                <a:solidFill>
                  <a:srgbClr val="000000"/>
                </a:solidFill>
                <a:effectLst/>
              </a:rPr>
              <a:t>Netzwerktreffen heute</a:t>
            </a:r>
            <a:endParaRPr lang="fr-FR" sz="1500" b="0" i="0" dirty="0">
              <a:solidFill>
                <a:srgbClr val="000000"/>
              </a:solidFill>
              <a:effectLst/>
            </a:endParaRPr>
          </a:p>
          <a:p>
            <a:r>
              <a:rPr lang="de-DE" sz="1500" b="0" i="0" dirty="0">
                <a:solidFill>
                  <a:srgbClr val="000000"/>
                </a:solidFill>
                <a:effectLst/>
              </a:rPr>
              <a:t>euch mit auf den eingeschlagenen Weg nehmen</a:t>
            </a:r>
            <a:endParaRPr lang="de-DE" sz="1500" dirty="0">
              <a:solidFill>
                <a:srgbClr val="000000"/>
              </a:solidFill>
            </a:endParaRPr>
          </a:p>
          <a:p>
            <a:r>
              <a:rPr lang="de-DE" sz="1500" b="0" i="0" dirty="0">
                <a:solidFill>
                  <a:srgbClr val="000000"/>
                </a:solidFill>
                <a:effectLst/>
              </a:rPr>
              <a:t>euch diese Instrumente und Erfahrungen in die Hand geben</a:t>
            </a:r>
            <a:endParaRPr lang="de-DE" sz="1500" dirty="0">
              <a:solidFill>
                <a:srgbClr val="000000"/>
              </a:solidFill>
            </a:endParaRPr>
          </a:p>
          <a:p>
            <a:r>
              <a:rPr lang="de-DE" sz="1500" b="0" i="0" dirty="0">
                <a:solidFill>
                  <a:srgbClr val="000000"/>
                </a:solidFill>
                <a:effectLst/>
              </a:rPr>
              <a:t>das Vorgehen und die Resultate mit euch reflektieren</a:t>
            </a:r>
            <a:endParaRPr lang="de-DE" sz="1500" dirty="0">
              <a:solidFill>
                <a:srgbClr val="000000"/>
              </a:solidFill>
            </a:endParaRPr>
          </a:p>
          <a:p>
            <a:r>
              <a:rPr lang="de-DE" sz="1500" b="0" i="0" dirty="0">
                <a:solidFill>
                  <a:srgbClr val="000000"/>
                </a:solidFill>
                <a:effectLst/>
              </a:rPr>
              <a:t>euch einladen, dies für eure eigene Arbeit zu nutzen.</a:t>
            </a:r>
            <a:endParaRPr lang="fr-FR" sz="1500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4A2721-67D6-86B2-2136-EFD11959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320B2F-EDCF-E5A2-B7E2-2D7EBB547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  <p:sp>
        <p:nvSpPr>
          <p:cNvPr id="8" name="Inhaltsplatzhalter 3">
            <a:extLst>
              <a:ext uri="{FF2B5EF4-FFF2-40B4-BE49-F238E27FC236}">
                <a16:creationId xmlns:a16="http://schemas.microsoft.com/office/drawing/2014/main" id="{738D81EF-5ACB-CB79-1C56-70DB8A4ADA58}"/>
              </a:ext>
            </a:extLst>
          </p:cNvPr>
          <p:cNvSpPr txBox="1">
            <a:spLocks/>
          </p:cNvSpPr>
          <p:nvPr/>
        </p:nvSpPr>
        <p:spPr>
          <a:xfrm>
            <a:off x="6156175" y="1088460"/>
            <a:ext cx="2808312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2861" indent="-342861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865" indent="-285717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870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018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166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314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62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10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58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500" b="1" dirty="0" err="1">
                <a:solidFill>
                  <a:srgbClr val="000000"/>
                </a:solidFill>
              </a:rPr>
              <a:t>Zukunft</a:t>
            </a:r>
            <a:endParaRPr lang="fr-FR" sz="1500" dirty="0">
              <a:solidFill>
                <a:srgbClr val="000000"/>
              </a:solidFill>
            </a:endParaRPr>
          </a:p>
          <a:p>
            <a:r>
              <a:rPr lang="de-DE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Methoden werden kollektiv weiterentwickelt, durch eure vielseitigen Erfahrungen und Expertisen</a:t>
            </a:r>
          </a:p>
          <a:p>
            <a:r>
              <a:rPr lang="de-DE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Methoden werden angewendet und damit getestet, wachsen und gewinnen</a:t>
            </a:r>
          </a:p>
          <a:p>
            <a:r>
              <a:rPr lang="de-DE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Erkenntnisse können zurück in Austausch </a:t>
            </a:r>
            <a:r>
              <a:rPr lang="de-DE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fliessen</a:t>
            </a:r>
            <a:endParaRPr lang="de-CH" sz="15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10CAFFE-EFF9-5414-C911-C7757A141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9" y="1671242"/>
            <a:ext cx="1133744" cy="535379"/>
          </a:xfrm>
          <a:prstGeom prst="rect">
            <a:avLst/>
          </a:prstGeom>
        </p:spPr>
      </p:pic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7767E140-09B4-38B8-F979-AC8D05BB5D50}"/>
              </a:ext>
            </a:extLst>
          </p:cNvPr>
          <p:cNvCxnSpPr>
            <a:cxnSpLocks/>
          </p:cNvCxnSpPr>
          <p:nvPr/>
        </p:nvCxnSpPr>
        <p:spPr>
          <a:xfrm>
            <a:off x="1331641" y="2211710"/>
            <a:ext cx="125632" cy="4857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>
            <a:extLst>
              <a:ext uri="{FF2B5EF4-FFF2-40B4-BE49-F238E27FC236}">
                <a16:creationId xmlns:a16="http://schemas.microsoft.com/office/drawing/2014/main" id="{91C5577A-7263-CDC0-D789-0F8A4BA453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526" y="3780949"/>
            <a:ext cx="475214" cy="475214"/>
          </a:xfrm>
          <a:prstGeom prst="rect">
            <a:avLst/>
          </a:prstGeom>
          <a:noFill/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4899A32-D607-E7E7-458F-018E903C62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85" y="3610844"/>
            <a:ext cx="969750" cy="345286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A18F0859-1698-8692-1C36-57BADB7884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15" y="3163636"/>
            <a:ext cx="1177878" cy="272024"/>
          </a:xfrm>
          <a:prstGeom prst="rect">
            <a:avLst/>
          </a:prstGeom>
        </p:spPr>
      </p:pic>
      <p:pic>
        <p:nvPicPr>
          <p:cNvPr id="14" name="Grafik 13" descr="Ökozentrum – swisscleantech">
            <a:extLst>
              <a:ext uri="{FF2B5EF4-FFF2-40B4-BE49-F238E27FC236}">
                <a16:creationId xmlns:a16="http://schemas.microsoft.com/office/drawing/2014/main" id="{1E410C79-FC58-A57C-2B80-B3D0E0F764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9" b="21952"/>
          <a:stretch/>
        </p:blipFill>
        <p:spPr bwMode="auto">
          <a:xfrm>
            <a:off x="1529801" y="2785696"/>
            <a:ext cx="1177878" cy="323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EE1A11D-E1D7-1CC5-8CF0-4B24621E3B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168" y="3299648"/>
            <a:ext cx="864096" cy="33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66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BC95B-586E-4152-D0FD-342DC97B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Chancen für Lehrpersonen und Umsetzung BNE 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08E35C-4752-AA57-FA45-39DD791D2B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endParaRPr lang="de-DE" sz="15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de-DE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Methoden fördern BNE-Kompetenzen</a:t>
            </a:r>
          </a:p>
          <a:p>
            <a:r>
              <a:rPr lang="de-DE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Methoden, die das aktive, erfahrungsbasierte und interdisziplinäre Lernen fördern, die lokale und regionale Umgebung einbeziehen und das </a:t>
            </a:r>
            <a:r>
              <a:rPr lang="de-DE" sz="1500" dirty="0">
                <a:solidFill>
                  <a:srgbClr val="000000"/>
                </a:solidFill>
              </a:rPr>
              <a:t>Handeln im lokalen Umfeld </a:t>
            </a:r>
            <a:r>
              <a:rPr lang="de-DE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der </a:t>
            </a:r>
            <a:r>
              <a:rPr lang="de-DE" sz="15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SuS</a:t>
            </a:r>
            <a:r>
              <a:rPr lang="de-DE" sz="15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ermöglichen</a:t>
            </a:r>
            <a:endParaRPr lang="de-CH" sz="15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1FDF4D-191F-476A-BFA2-0B60B5ABF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4073" y="1318687"/>
            <a:ext cx="3672408" cy="3027783"/>
          </a:xfrm>
        </p:spPr>
        <p:txBody>
          <a:bodyPr>
            <a:normAutofit fontScale="77500" lnSpcReduction="20000"/>
          </a:bodyPr>
          <a:lstStyle/>
          <a:p>
            <a:pPr marL="0" indent="0" algn="l" rtl="0" fontAlgn="base">
              <a:buNone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Verwendete Methoden können insbesondere: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Vorwissen und Präkonzepte erheben und aufgreifen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SuS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auf einen ähnlichen Stand bringen bzw. eine gemeinsame Wissengrundlage schaffen.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Einen fragegeleiteten Unterricht anregen, in welchem Narrative entwickelt und Dialoge geführt werden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kollektive Intelligenz, die Ko-Kreation und das dialogische, kreative Erarbeiten einbeziehen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862290-B17A-3C65-C323-CBB3E8C17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AA9ACB-2C53-1644-2BEB-343F99BF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414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F3C21-E786-2DA7-51CB-1810E8C7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Nächste Schritte</a:t>
            </a:r>
            <a:r>
              <a:rPr lang="de-CH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313421-4F47-5B78-E1E7-121A29D9E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1640" y="1200151"/>
            <a:ext cx="7056784" cy="2811759"/>
          </a:xfrm>
        </p:spPr>
        <p:txBody>
          <a:bodyPr>
            <a:normAutofit fontScale="85000" lnSpcReduction="10000"/>
          </a:bodyPr>
          <a:lstStyle/>
          <a:p>
            <a:pPr marL="342900" indent="-342900" algn="l" rtl="0" fontAlgn="base">
              <a:buFont typeface="+mj-lt"/>
              <a:buAutoNum type="arabicPeriod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Finalisierung des Layouts und der Sprachversionen </a:t>
            </a:r>
          </a:p>
          <a:p>
            <a:pPr marL="342900" indent="-342900" algn="l" rtl="0" fontAlgn="base">
              <a:buFont typeface="+mj-lt"/>
              <a:buAutoNum type="arabicPeriod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Publikation</a:t>
            </a:r>
            <a:r>
              <a:rPr lang="de-DE" sz="1800" dirty="0">
                <a:solidFill>
                  <a:srgbClr val="000000"/>
                </a:solidFill>
              </a:rPr>
              <a:t> und 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Kommunikation</a:t>
            </a:r>
          </a:p>
          <a:p>
            <a:pPr marL="342900" indent="-342900" algn="l" rtl="0" fontAlgn="base">
              <a:buFont typeface="+mj-lt"/>
              <a:buAutoNum type="arabicPeriod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Nächstes Netzwerktreffen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</a:rPr>
              <a:t>K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eine weiteren Mandate oder bilaterale Expertisen kostenlos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</a:rPr>
              <a:t>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llenfalls themenabhängige Kooperationen im Rahmen der Themendossiers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Qualifizierungen </a:t>
            </a:r>
            <a:r>
              <a:rPr lang="de-DE" sz="1800" dirty="0">
                <a:solidFill>
                  <a:srgbClr val="000000"/>
                </a:solidFill>
              </a:rPr>
              <a:t>entstandener 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Lernmedien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</a:rPr>
              <a:t>K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ollektive Reflexion im Rahmen einer nächsten Veranstaltung. 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D50872-CB2C-EA0B-E26D-332D116C3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77C6E3-4501-6856-E66B-A8FBE95E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6388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57C24-AFC5-DA08-F602-68D13FB3A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Übersicht Ateliers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73C854-C9A8-A1CD-EEF6-065EDB218E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CH" dirty="0"/>
              <a:t>1. Runde: </a:t>
            </a:r>
          </a:p>
          <a:p>
            <a:pPr marL="0" indent="0">
              <a:buNone/>
            </a:pPr>
            <a:r>
              <a:rPr lang="de-CH" dirty="0"/>
              <a:t>A. </a:t>
            </a:r>
            <a:r>
              <a:rPr lang="de-CH" dirty="0" err="1"/>
              <a:t>Balade</a:t>
            </a:r>
            <a:r>
              <a:rPr lang="de-CH" dirty="0"/>
              <a:t> EDD </a:t>
            </a:r>
            <a:r>
              <a:rPr lang="de-CH" dirty="0" err="1"/>
              <a:t>sur</a:t>
            </a:r>
            <a:r>
              <a:rPr lang="de-CH" dirty="0"/>
              <a:t> le </a:t>
            </a:r>
            <a:r>
              <a:rPr lang="de-CH" dirty="0" err="1"/>
              <a:t>thème</a:t>
            </a:r>
            <a:r>
              <a:rPr lang="de-CH" dirty="0"/>
              <a:t> de </a:t>
            </a:r>
            <a:r>
              <a:rPr lang="de-CH" dirty="0" err="1"/>
              <a:t>l’espace</a:t>
            </a:r>
            <a:r>
              <a:rPr lang="de-CH" dirty="0"/>
              <a:t> </a:t>
            </a:r>
            <a:r>
              <a:rPr lang="de-CH" dirty="0" err="1"/>
              <a:t>public</a:t>
            </a:r>
            <a:r>
              <a:rPr lang="de-CH" dirty="0"/>
              <a:t> à Lausanne </a:t>
            </a:r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Anne-Chantal Rufer, </a:t>
            </a:r>
            <a:r>
              <a:rPr lang="de-CH" i="1" dirty="0" err="1">
                <a:solidFill>
                  <a:schemeClr val="accent1"/>
                </a:solidFill>
              </a:rPr>
              <a:t>Association</a:t>
            </a:r>
            <a:r>
              <a:rPr lang="de-CH" i="1" dirty="0">
                <a:solidFill>
                  <a:schemeClr val="accent1"/>
                </a:solidFill>
              </a:rPr>
              <a:t> </a:t>
            </a:r>
            <a:r>
              <a:rPr lang="de-CH" i="1" dirty="0" err="1">
                <a:solidFill>
                  <a:schemeClr val="accent1"/>
                </a:solidFill>
              </a:rPr>
              <a:t>Ville</a:t>
            </a:r>
            <a:r>
              <a:rPr lang="de-CH" i="1" dirty="0">
                <a:solidFill>
                  <a:schemeClr val="accent1"/>
                </a:solidFill>
              </a:rPr>
              <a:t> en </a:t>
            </a:r>
            <a:r>
              <a:rPr lang="de-CH" i="1" dirty="0" err="1">
                <a:solidFill>
                  <a:schemeClr val="accent1"/>
                </a:solidFill>
              </a:rPr>
              <a:t>tête</a:t>
            </a:r>
            <a:r>
              <a:rPr lang="de-CH" i="1" dirty="0">
                <a:solidFill>
                  <a:schemeClr val="accent1"/>
                </a:solidFill>
              </a:rPr>
              <a:t> et Valérie Arank, éducation21 </a:t>
            </a:r>
          </a:p>
          <a:p>
            <a:pPr marL="0" indent="0">
              <a:buNone/>
            </a:pPr>
            <a:r>
              <a:rPr lang="de-CH" dirty="0"/>
              <a:t>B. BNE-Lernpfad über Lebensqualität in Schüpfheim </a:t>
            </a:r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Nina Liechti, UNESCO Biosphäre Entlebuch und Roger Welti, éducation21 </a:t>
            </a:r>
          </a:p>
          <a:p>
            <a:pPr marL="0" indent="0">
              <a:buNone/>
            </a:pPr>
            <a:r>
              <a:rPr lang="de-CH" dirty="0"/>
              <a:t>C. </a:t>
            </a:r>
            <a:r>
              <a:rPr lang="de-CH" dirty="0" err="1"/>
              <a:t>Cartes</a:t>
            </a:r>
            <a:r>
              <a:rPr lang="de-CH" dirty="0"/>
              <a:t> de </a:t>
            </a:r>
            <a:r>
              <a:rPr lang="de-CH" dirty="0" err="1"/>
              <a:t>situation</a:t>
            </a:r>
            <a:r>
              <a:rPr lang="de-CH" dirty="0"/>
              <a:t> </a:t>
            </a:r>
            <a:r>
              <a:rPr lang="de-CH" dirty="0" err="1"/>
              <a:t>sur</a:t>
            </a:r>
            <a:r>
              <a:rPr lang="de-CH" dirty="0"/>
              <a:t> le </a:t>
            </a:r>
            <a:r>
              <a:rPr lang="de-CH" dirty="0" err="1"/>
              <a:t>thème</a:t>
            </a:r>
            <a:r>
              <a:rPr lang="de-CH" dirty="0"/>
              <a:t> de </a:t>
            </a:r>
            <a:r>
              <a:rPr lang="de-CH" dirty="0" err="1"/>
              <a:t>l’énergie</a:t>
            </a:r>
            <a:r>
              <a:rPr lang="de-CH" dirty="0"/>
              <a:t> </a:t>
            </a:r>
            <a:r>
              <a:rPr lang="de-CH" i="1" dirty="0">
                <a:solidFill>
                  <a:schemeClr val="accent1"/>
                </a:solidFill>
              </a:rPr>
              <a:t>Anne Monnet, éducation21 </a:t>
            </a:r>
          </a:p>
          <a:p>
            <a:pPr marL="0" indent="0">
              <a:buNone/>
            </a:pPr>
            <a:r>
              <a:rPr lang="de-CH" dirty="0"/>
              <a:t>D. Methode "</a:t>
            </a:r>
            <a:r>
              <a:rPr lang="de-CH" dirty="0" err="1"/>
              <a:t>Ficelles</a:t>
            </a:r>
            <a:r>
              <a:rPr lang="de-CH" dirty="0"/>
              <a:t>" zum Thema Migration </a:t>
            </a:r>
            <a:r>
              <a:rPr lang="de-CH" i="1" dirty="0">
                <a:solidFill>
                  <a:schemeClr val="accent1"/>
                </a:solidFill>
              </a:rPr>
              <a:t>Angela Thomasius, éducation21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2EC881-0008-9F7D-890A-FE173A422A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CH" dirty="0"/>
              <a:t>2. Runde: </a:t>
            </a:r>
          </a:p>
          <a:p>
            <a:pPr marL="0" indent="0">
              <a:buNone/>
            </a:pPr>
            <a:r>
              <a:rPr lang="de-CH" dirty="0"/>
              <a:t>E. </a:t>
            </a:r>
            <a:r>
              <a:rPr lang="de-CH" dirty="0" err="1"/>
              <a:t>Méthode</a:t>
            </a:r>
            <a:r>
              <a:rPr lang="de-CH" dirty="0"/>
              <a:t> des </a:t>
            </a:r>
            <a:r>
              <a:rPr lang="de-CH" dirty="0" err="1"/>
              <a:t>ficelles</a:t>
            </a:r>
            <a:r>
              <a:rPr lang="de-CH" dirty="0"/>
              <a:t> </a:t>
            </a:r>
            <a:r>
              <a:rPr lang="de-CH" dirty="0" err="1"/>
              <a:t>sur</a:t>
            </a:r>
            <a:r>
              <a:rPr lang="de-CH" dirty="0"/>
              <a:t> le </a:t>
            </a:r>
            <a:r>
              <a:rPr lang="de-CH" dirty="0" err="1"/>
              <a:t>thème</a:t>
            </a:r>
            <a:r>
              <a:rPr lang="de-CH" dirty="0"/>
              <a:t> de la </a:t>
            </a:r>
            <a:r>
              <a:rPr lang="de-CH" dirty="0" err="1"/>
              <a:t>migration</a:t>
            </a:r>
            <a:endParaRPr lang="de-CH" dirty="0"/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Valérie Arank,éducation21 </a:t>
            </a:r>
          </a:p>
          <a:p>
            <a:pPr marL="0" indent="0">
              <a:buNone/>
            </a:pPr>
            <a:r>
              <a:rPr lang="de-CH" dirty="0"/>
              <a:t>F. Co-Produktion Lernmedium </a:t>
            </a:r>
            <a:r>
              <a:rPr lang="de-CH" dirty="0" err="1"/>
              <a:t>AlpenLernen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Chantal Bossi, Schweizer Alpen Club und Christoph Frommherz, éducation21 </a:t>
            </a:r>
          </a:p>
          <a:p>
            <a:pPr marL="0" indent="0">
              <a:buNone/>
            </a:pPr>
            <a:r>
              <a:rPr lang="de-CH" dirty="0"/>
              <a:t>G. Situationskarten zum Thema Energie </a:t>
            </a:r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Linda Jucker, Ökozentrum und Angela Thomasius, éducation21 </a:t>
            </a:r>
          </a:p>
          <a:p>
            <a:pPr marL="0" indent="0">
              <a:buNone/>
            </a:pPr>
            <a:r>
              <a:rPr lang="de-CH" dirty="0"/>
              <a:t>H. Mystery </a:t>
            </a:r>
            <a:r>
              <a:rPr lang="de-CH" dirty="0" err="1"/>
              <a:t>sur</a:t>
            </a:r>
            <a:r>
              <a:rPr lang="de-CH" dirty="0"/>
              <a:t> le </a:t>
            </a:r>
            <a:r>
              <a:rPr lang="de-CH" dirty="0" err="1"/>
              <a:t>thème</a:t>
            </a:r>
            <a:r>
              <a:rPr lang="de-CH" dirty="0"/>
              <a:t> de </a:t>
            </a:r>
            <a:r>
              <a:rPr lang="de-CH" dirty="0" err="1"/>
              <a:t>l’eau</a:t>
            </a:r>
            <a:r>
              <a:rPr lang="de-CH" dirty="0"/>
              <a:t> et de </a:t>
            </a:r>
            <a:r>
              <a:rPr lang="de-CH" dirty="0" err="1"/>
              <a:t>sa</a:t>
            </a:r>
            <a:r>
              <a:rPr lang="de-CH" dirty="0"/>
              <a:t> </a:t>
            </a:r>
            <a:r>
              <a:rPr lang="de-CH" dirty="0" err="1"/>
              <a:t>raréfaction</a:t>
            </a:r>
            <a:r>
              <a:rPr lang="de-CH" dirty="0"/>
              <a:t> en </a:t>
            </a:r>
            <a:r>
              <a:rPr lang="de-CH" dirty="0" err="1"/>
              <a:t>montagne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i="1" dirty="0">
                <a:solidFill>
                  <a:schemeClr val="accent1"/>
                </a:solidFill>
              </a:rPr>
              <a:t>Samirah Hohl, Parc </a:t>
            </a:r>
            <a:r>
              <a:rPr lang="de-CH" i="1" dirty="0" err="1">
                <a:solidFill>
                  <a:schemeClr val="accent1"/>
                </a:solidFill>
              </a:rPr>
              <a:t>naturel</a:t>
            </a:r>
            <a:r>
              <a:rPr lang="de-CH" i="1" dirty="0">
                <a:solidFill>
                  <a:schemeClr val="accent1"/>
                </a:solidFill>
              </a:rPr>
              <a:t> </a:t>
            </a:r>
            <a:r>
              <a:rPr lang="de-CH" i="1" dirty="0" err="1">
                <a:solidFill>
                  <a:schemeClr val="accent1"/>
                </a:solidFill>
              </a:rPr>
              <a:t>Beverin</a:t>
            </a:r>
            <a:r>
              <a:rPr lang="de-CH" i="1" dirty="0">
                <a:solidFill>
                  <a:schemeClr val="accent1"/>
                </a:solidFill>
              </a:rPr>
              <a:t> et Roger Welti, éducation21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FAB88B-197E-4651-3B19-1B672F90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05.11.2024</a:t>
            </a:r>
            <a:endParaRPr lang="fr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1A65DB-7E70-81E4-B373-A068B94EF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Nationales Treffen der Ausserschulischen Akteure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14845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éducation21">
      <a:dk1>
        <a:srgbClr val="000000"/>
      </a:dk1>
      <a:lt1>
        <a:srgbClr val="FFFFFF"/>
      </a:lt1>
      <a:dk2>
        <a:srgbClr val="76415D"/>
      </a:dk2>
      <a:lt2>
        <a:srgbClr val="D0C8B8"/>
      </a:lt2>
      <a:accent1>
        <a:srgbClr val="D3057F"/>
      </a:accent1>
      <a:accent2>
        <a:srgbClr val="C10044"/>
      </a:accent2>
      <a:accent3>
        <a:srgbClr val="CC6600"/>
      </a:accent3>
      <a:accent4>
        <a:srgbClr val="F1AE00"/>
      </a:accent4>
      <a:accent5>
        <a:srgbClr val="AAB300"/>
      </a:accent5>
      <a:accent6>
        <a:srgbClr val="669933"/>
      </a:accent6>
      <a:hlink>
        <a:srgbClr val="D3057F"/>
      </a:hlink>
      <a:folHlink>
        <a:srgbClr val="76415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028F17E-9D2C-47B3-A961-F638A0FA672A}" vid="{943A8612-923F-467D-9380-65F108FB382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46A7934AD28A5469BD5F38A722FA347" ma:contentTypeVersion="12" ma:contentTypeDescription="Ein neues Dokument erstellen." ma:contentTypeScope="" ma:versionID="710b8a36989c8eb5154c5036f43a1958">
  <xsd:schema xmlns:xsd="http://www.w3.org/2001/XMLSchema" xmlns:xs="http://www.w3.org/2001/XMLSchema" xmlns:p="http://schemas.microsoft.com/office/2006/metadata/properties" xmlns:ns2="6a57cf2e-5cc5-4a70-800a-3ab4274db6f1" xmlns:ns3="3f3ae91b-c6cd-44bd-a226-f3ac9ec6aa60" targetNamespace="http://schemas.microsoft.com/office/2006/metadata/properties" ma:root="true" ma:fieldsID="2a610dab4715c3ee2ffadea0672de99d" ns2:_="" ns3:_="">
    <xsd:import namespace="6a57cf2e-5cc5-4a70-800a-3ab4274db6f1"/>
    <xsd:import namespace="3f3ae91b-c6cd-44bd-a226-f3ac9ec6aa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7cf2e-5cc5-4a70-800a-3ab4274db6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3ae91b-c6cd-44bd-a226-f3ac9ec6a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727234-DBA8-428C-B275-577B6031C3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31F729-8356-46EB-8F48-E94152221070}">
  <ds:schemaRefs>
    <ds:schemaRef ds:uri="http://purl.org/dc/dcmitype/"/>
    <ds:schemaRef ds:uri="http://schemas.microsoft.com/office/2006/metadata/properties"/>
    <ds:schemaRef ds:uri="6a57cf2e-5cc5-4a70-800a-3ab4274db6f1"/>
    <ds:schemaRef ds:uri="http://purl.org/dc/elements/1.1/"/>
    <ds:schemaRef ds:uri="3f3ae91b-c6cd-44bd-a226-f3ac9ec6aa60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27F32EC-45FC-4B68-8C38-02C2E30EA3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57cf2e-5cc5-4a70-800a-3ab4274db6f1"/>
    <ds:schemaRef ds:uri="3f3ae91b-c6cd-44bd-a226-f3ac9ec6a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e21_Vorlage_16x9</Template>
  <TotalTime>0</TotalTime>
  <Words>626</Words>
  <Application>Microsoft Office PowerPoint</Application>
  <PresentationFormat>Bildschirmpräsentation (16:9)</PresentationFormat>
  <Paragraphs>111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Symbol</vt:lpstr>
      <vt:lpstr>Times New Roman</vt:lpstr>
      <vt:lpstr>TSTAR PRO</vt:lpstr>
      <vt:lpstr>Thème Office</vt:lpstr>
      <vt:lpstr>Überblick der Resultate zum Pilotprojekt</vt:lpstr>
      <vt:lpstr>Pilotprojekt Ausschreibung Juni 2023 </vt:lpstr>
      <vt:lpstr>Die fünf Produktionen im Überblick </vt:lpstr>
      <vt:lpstr>Pilotprojekt: win-win</vt:lpstr>
      <vt:lpstr>Chancen für Lehrpersonen und Umsetzung BNE </vt:lpstr>
      <vt:lpstr>Nächste Schritte </vt:lpstr>
      <vt:lpstr>Übersicht Ateliers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Stübi</dc:creator>
  <cp:lastModifiedBy>Christoph Frommherz</cp:lastModifiedBy>
  <cp:revision>2</cp:revision>
  <cp:lastPrinted>2018-01-09T11:47:39Z</cp:lastPrinted>
  <dcterms:created xsi:type="dcterms:W3CDTF">2024-10-29T17:28:55Z</dcterms:created>
  <dcterms:modified xsi:type="dcterms:W3CDTF">2024-11-11T07:13:36Z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0x010100646A7934AD28A5469BD5F38A722FA347</vt:lpwstr>
  </property>
  <property fmtid="{D5CDD505-2E9C-101B-9397-08002B2CF9AE}" pid="3" name="Order">
    <vt:r8>1600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</Properties>
</file>