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8" r:id="rId12"/>
    <p:sldId id="270" r:id="rId13"/>
    <p:sldId id="274" r:id="rId14"/>
    <p:sldId id="279" r:id="rId15"/>
    <p:sldId id="275" r:id="rId16"/>
    <p:sldId id="276" r:id="rId17"/>
    <p:sldId id="280" r:id="rId18"/>
    <p:sldId id="277" r:id="rId19"/>
  </p:sldIdLst>
  <p:sldSz cx="9144000" cy="5143500" type="screen16x9"/>
  <p:notesSz cx="6797675" cy="9926638"/>
  <p:defaultTextStyle>
    <a:defPPr>
      <a:defRPr lang="fr-FR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e Bosset" initials="IB" lastIdx="28" clrIdx="0">
    <p:extLst>
      <p:ext uri="{19B8F6BF-5375-455C-9EA6-DF929625EA0E}">
        <p15:presenceInfo xmlns:p15="http://schemas.microsoft.com/office/powerpoint/2012/main" userId="S::isabelle.bosset@education21.ch::eac775d2-179e-4249-a48a-1f1ccc7257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CCFF"/>
    <a:srgbClr val="9933FF"/>
    <a:srgbClr val="57A3D7"/>
    <a:srgbClr val="CCECFF"/>
    <a:srgbClr val="000000"/>
    <a:srgbClr val="C10044"/>
    <a:srgbClr val="CC6600"/>
    <a:srgbClr val="75415D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527" autoAdjust="0"/>
  </p:normalViewPr>
  <p:slideViewPr>
    <p:cSldViewPr>
      <p:cViewPr varScale="1">
        <p:scale>
          <a:sx n="127" d="100"/>
          <a:sy n="127" d="100"/>
        </p:scale>
        <p:origin x="450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0" d="100"/>
          <a:sy n="60" d="100"/>
        </p:scale>
        <p:origin x="-3414" y="-26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72481" y="351219"/>
            <a:ext cx="2874285" cy="339990"/>
          </a:xfrm>
          <a:prstGeom prst="rect">
            <a:avLst/>
          </a:prstGeom>
        </p:spPr>
        <p:txBody>
          <a:bodyPr vert="horz" lIns="0" tIns="45717" rIns="0" bIns="45717" rtlCol="0"/>
          <a:lstStyle>
            <a:lvl1pPr algn="l">
              <a:defRPr sz="1200">
                <a:latin typeface="TSTAR PRO" pitchFamily="50" charset="0"/>
              </a:defRPr>
            </a:lvl1pPr>
          </a:lstStyle>
          <a:p>
            <a:r>
              <a:rPr lang="fr-CH" dirty="0"/>
              <a:t>éducation21</a:t>
            </a:r>
          </a:p>
        </p:txBody>
      </p:sp>
      <p:sp>
        <p:nvSpPr>
          <p:cNvPr id="7" name="Espace réservé de la date 2"/>
          <p:cNvSpPr>
            <a:spLocks noGrp="1"/>
          </p:cNvSpPr>
          <p:nvPr>
            <p:ph type="dt" idx="1"/>
          </p:nvPr>
        </p:nvSpPr>
        <p:spPr>
          <a:xfrm>
            <a:off x="3379538" y="351219"/>
            <a:ext cx="2945659" cy="339990"/>
          </a:xfrm>
          <a:prstGeom prst="rect">
            <a:avLst/>
          </a:prstGeom>
        </p:spPr>
        <p:txBody>
          <a:bodyPr vert="horz" lIns="0" tIns="45717" rIns="0" bIns="45717" rtlCol="0"/>
          <a:lstStyle>
            <a:lvl1pPr algn="r">
              <a:defRPr sz="1200">
                <a:latin typeface="TSTAR PRO" pitchFamily="50" charset="0"/>
              </a:defRPr>
            </a:lvl1pPr>
          </a:lstStyle>
          <a:p>
            <a:r>
              <a:rPr lang="de-DE"/>
              <a:t>28.10.2012</a:t>
            </a:r>
            <a:endParaRPr lang="fr-CH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2"/>
          </p:nvPr>
        </p:nvSpPr>
        <p:spPr>
          <a:xfrm>
            <a:off x="472480" y="9340906"/>
            <a:ext cx="2854984" cy="351219"/>
          </a:xfrm>
          <a:prstGeom prst="rect">
            <a:avLst/>
          </a:prstGeom>
        </p:spPr>
        <p:txBody>
          <a:bodyPr vert="horz" lIns="0" tIns="45717" rIns="0" bIns="45717" rtlCol="0" anchor="b"/>
          <a:lstStyle>
            <a:lvl1pPr algn="l">
              <a:defRPr sz="1200">
                <a:latin typeface="TSTAR PRO" pitchFamily="50" charset="0"/>
              </a:defRPr>
            </a:lvl1pPr>
          </a:lstStyle>
          <a:p>
            <a:endParaRPr lang="fr-CH" dirty="0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3"/>
          </p:nvPr>
        </p:nvSpPr>
        <p:spPr>
          <a:xfrm>
            <a:off x="3780642" y="9340906"/>
            <a:ext cx="2544555" cy="312685"/>
          </a:xfrm>
          <a:prstGeom prst="rect">
            <a:avLst/>
          </a:prstGeom>
        </p:spPr>
        <p:txBody>
          <a:bodyPr vert="horz" lIns="0" tIns="45717" rIns="0" bIns="45717" rtlCol="0" anchor="b"/>
          <a:lstStyle>
            <a:lvl1pPr algn="r">
              <a:defRPr sz="1200">
                <a:latin typeface="TSTAR PRO" pitchFamily="50" charset="0"/>
              </a:defRPr>
            </a:lvl1pPr>
          </a:lstStyle>
          <a:p>
            <a:fld id="{3DC19291-B249-475F-8D01-CB6C3F59FD70}" type="slidenum">
              <a:rPr lang="fr-CH" smtClean="0"/>
              <a:pPr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1-06-18T12:37:36.5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88EB824-A689-4EAE-A3C7-3071A84F25C3}" emma:medium="tactile" emma:mode="ink">
          <msink:context xmlns:msink="http://schemas.microsoft.com/ink/2010/main" type="writingRegion" rotatedBoundingBox="15050,4324 15065,4324 15065,4339 15050,4339"/>
        </emma:interpretation>
      </emma:emma>
    </inkml:annotationXML>
    <inkml:traceGroup>
      <inkml:annotationXML>
        <emma:emma xmlns:emma="http://www.w3.org/2003/04/emma" version="1.0">
          <emma:interpretation id="{2936946E-50E5-4BEF-9055-7D8291F90680}" emma:medium="tactile" emma:mode="ink">
            <msink:context xmlns:msink="http://schemas.microsoft.com/ink/2010/main" type="paragraph" rotatedBoundingBox="15050,4324 15065,4324 15065,4339 15050,4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542ABD-0DED-42B0-B321-8BDE568F6D7F}" emma:medium="tactile" emma:mode="ink">
              <msink:context xmlns:msink="http://schemas.microsoft.com/ink/2010/main" type="line" rotatedBoundingBox="15050,4324 15065,4324 15065,4339 15050,4339"/>
            </emma:interpretation>
          </emma:emma>
        </inkml:annotationXML>
        <inkml:traceGroup>
          <inkml:annotationXML>
            <emma:emma xmlns:emma="http://www.w3.org/2003/04/emma" version="1.0">
              <emma:interpretation id="{EE8C6CB0-3ED6-464F-A307-ADE8013C1F25}" emma:medium="tactile" emma:mode="ink">
                <msink:context xmlns:msink="http://schemas.microsoft.com/ink/2010/main" type="inkWord" rotatedBoundingBox="15050,4324 15065,4324 15065,4339 15050,4339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43855" y="351219"/>
            <a:ext cx="2874285" cy="339990"/>
          </a:xfrm>
          <a:prstGeom prst="rect">
            <a:avLst/>
          </a:prstGeom>
        </p:spPr>
        <p:txBody>
          <a:bodyPr vert="horz" lIns="0" tIns="45717" rIns="0" bIns="45717" rtlCol="0"/>
          <a:lstStyle>
            <a:lvl1pPr algn="l">
              <a:defRPr sz="1200">
                <a:latin typeface="TSTAR PRO" pitchFamily="50" charset="0"/>
              </a:defRPr>
            </a:lvl1pPr>
          </a:lstStyle>
          <a:p>
            <a:r>
              <a:rPr lang="fr-CH" dirty="0"/>
              <a:t>éducation21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470213" y="351219"/>
            <a:ext cx="2945659" cy="339990"/>
          </a:xfrm>
          <a:prstGeom prst="rect">
            <a:avLst/>
          </a:prstGeom>
        </p:spPr>
        <p:txBody>
          <a:bodyPr vert="horz" lIns="0" tIns="45717" rIns="0" bIns="45717" rtlCol="0"/>
          <a:lstStyle>
            <a:lvl1pPr algn="r">
              <a:defRPr sz="1200">
                <a:latin typeface="TSTAR PRO" pitchFamily="50" charset="0"/>
              </a:defRPr>
            </a:lvl1pPr>
          </a:lstStyle>
          <a:p>
            <a:r>
              <a:rPr lang="de-DE"/>
              <a:t>28.10.2012</a:t>
            </a:r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6700" y="977900"/>
            <a:ext cx="6430963" cy="3617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543855" y="4715154"/>
            <a:ext cx="5852717" cy="4466987"/>
          </a:xfrm>
          <a:prstGeom prst="rect">
            <a:avLst/>
          </a:prstGeom>
        </p:spPr>
        <p:txBody>
          <a:bodyPr vert="horz" lIns="0" tIns="45717" rIns="0" bIns="45717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543854" y="9340906"/>
            <a:ext cx="2854984" cy="351219"/>
          </a:xfrm>
          <a:prstGeom prst="rect">
            <a:avLst/>
          </a:prstGeom>
        </p:spPr>
        <p:txBody>
          <a:bodyPr vert="horz" lIns="0" tIns="45717" rIns="0" bIns="45717" rtlCol="0" anchor="b"/>
          <a:lstStyle>
            <a:lvl1pPr algn="l">
              <a:defRPr sz="1200">
                <a:latin typeface="TSTAR PRO" pitchFamily="50" charset="0"/>
              </a:defRPr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2017" y="9340906"/>
            <a:ext cx="2544555" cy="312685"/>
          </a:xfrm>
          <a:prstGeom prst="rect">
            <a:avLst/>
          </a:prstGeom>
        </p:spPr>
        <p:txBody>
          <a:bodyPr vert="horz" lIns="0" tIns="45717" rIns="0" bIns="45717" rtlCol="0" anchor="b"/>
          <a:lstStyle>
            <a:lvl1pPr algn="r">
              <a:defRPr sz="1200">
                <a:latin typeface="TSTAR PRO" pitchFamily="50" charset="0"/>
              </a:defRPr>
            </a:lvl1pPr>
          </a:lstStyle>
          <a:p>
            <a:fld id="{3DC19291-B249-475F-8D01-CB6C3F59FD70}" type="slidenum">
              <a:rPr lang="fr-CH" smtClean="0"/>
              <a:pPr/>
              <a:t>‹N›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296" rtl="0" eaLnBrk="1" latinLnBrk="0" hangingPunct="1">
      <a:lnSpc>
        <a:spcPct val="120000"/>
      </a:lnSpc>
      <a:defRPr sz="1200" kern="1200">
        <a:solidFill>
          <a:schemeClr val="tx1"/>
        </a:solidFill>
        <a:latin typeface="TSTAR PRO" pitchFamily="50" charset="0"/>
        <a:ea typeface="+mn-ea"/>
        <a:cs typeface="+mn-cs"/>
      </a:defRPr>
    </a:lvl1pPr>
    <a:lvl2pPr marL="457148" algn="l" defTabSz="914296" rtl="0" eaLnBrk="1" latinLnBrk="0" hangingPunct="1">
      <a:lnSpc>
        <a:spcPct val="120000"/>
      </a:lnSpc>
      <a:defRPr sz="1200" kern="1200">
        <a:solidFill>
          <a:schemeClr val="tx1"/>
        </a:solidFill>
        <a:latin typeface="TSTAR PRO" pitchFamily="50" charset="0"/>
        <a:ea typeface="+mn-ea"/>
        <a:cs typeface="+mn-cs"/>
      </a:defRPr>
    </a:lvl2pPr>
    <a:lvl3pPr marL="914296" algn="l" defTabSz="914296" rtl="0" eaLnBrk="1" latinLnBrk="0" hangingPunct="1">
      <a:lnSpc>
        <a:spcPct val="120000"/>
      </a:lnSpc>
      <a:defRPr sz="1200" kern="1200">
        <a:solidFill>
          <a:schemeClr val="tx1"/>
        </a:solidFill>
        <a:latin typeface="TSTAR PRO" pitchFamily="50" charset="0"/>
        <a:ea typeface="+mn-ea"/>
        <a:cs typeface="+mn-cs"/>
      </a:defRPr>
    </a:lvl3pPr>
    <a:lvl4pPr marL="1371444" algn="l" defTabSz="914296" rtl="0" eaLnBrk="1" latinLnBrk="0" hangingPunct="1">
      <a:lnSpc>
        <a:spcPct val="120000"/>
      </a:lnSpc>
      <a:defRPr sz="1200" kern="1200">
        <a:solidFill>
          <a:schemeClr val="tx1"/>
        </a:solidFill>
        <a:latin typeface="TSTAR PRO" pitchFamily="50" charset="0"/>
        <a:ea typeface="+mn-ea"/>
        <a:cs typeface="+mn-cs"/>
      </a:defRPr>
    </a:lvl4pPr>
    <a:lvl5pPr marL="1828592" algn="l" defTabSz="914296" rtl="0" eaLnBrk="1" latinLnBrk="0" hangingPunct="1">
      <a:lnSpc>
        <a:spcPct val="120000"/>
      </a:lnSpc>
      <a:defRPr sz="1200" kern="1200">
        <a:solidFill>
          <a:schemeClr val="tx1"/>
        </a:solidFill>
        <a:latin typeface="TSTAR PRO" pitchFamily="50" charset="0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9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CH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éducation21</a:t>
            </a:r>
            <a:endParaRPr lang="fr-CH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28.10.2012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C19291-B249-475F-8D01-CB6C3F59FD70}" type="slidenum">
              <a:rPr lang="fr-CH" smtClean="0"/>
              <a:pPr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3430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éducation21</a:t>
            </a:r>
            <a:endParaRPr lang="fr-CH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28.10.2012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C19291-B249-475F-8D01-CB6C3F59FD70}" type="slidenum">
              <a:rPr lang="fr-CH" smtClean="0"/>
              <a:pPr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8404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CH" b="1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éducation21</a:t>
            </a:r>
            <a:endParaRPr lang="fr-CH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28.10.2012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C19291-B249-475F-8D01-CB6C3F59FD70}" type="slidenum">
              <a:rPr lang="fr-CH" smtClean="0"/>
              <a:pPr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1307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éducation21</a:t>
            </a:r>
            <a:endParaRPr lang="fr-CH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28.10.2012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C19291-B249-475F-8D01-CB6C3F59FD70}" type="slidenum">
              <a:rPr lang="fr-CH" smtClean="0"/>
              <a:pPr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6092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éducation21</a:t>
            </a:r>
            <a:endParaRPr lang="fr-CH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28.10.2012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C19291-B249-475F-8D01-CB6C3F59FD70}" type="slidenum">
              <a:rPr lang="fr-CH" smtClean="0"/>
              <a:pPr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68693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CH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éducation21</a:t>
            </a:r>
            <a:endParaRPr lang="fr-CH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28.10.2012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C19291-B249-475F-8D01-CB6C3F59FD70}" type="slidenum">
              <a:rPr lang="fr-CH" smtClean="0"/>
              <a:pPr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57841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CH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éducation21</a:t>
            </a:r>
            <a:endParaRPr lang="fr-CH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28.10.2012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C19291-B249-475F-8D01-CB6C3F59FD70}" type="slidenum">
              <a:rPr lang="fr-CH" smtClean="0"/>
              <a:pPr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84448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CH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éducation21</a:t>
            </a:r>
            <a:endParaRPr lang="fr-CH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28.10.2012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C19291-B249-475F-8D01-CB6C3F59FD70}" type="slidenum">
              <a:rPr lang="fr-CH" smtClean="0"/>
              <a:pPr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33592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éducation21</a:t>
            </a:r>
            <a:endParaRPr lang="fr-CH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28.10.2012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C19291-B249-475F-8D01-CB6C3F59FD70}" type="slidenum">
              <a:rPr lang="fr-CH" smtClean="0"/>
              <a:pPr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8056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0"/>
            <a:ext cx="914399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CH" sz="180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31641" y="1597823"/>
            <a:ext cx="7126560" cy="1102519"/>
          </a:xfrm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pour modifier le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1" y="2914650"/>
            <a:ext cx="6440761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fr-CH" dirty="0"/>
          </a:p>
        </p:txBody>
      </p:sp>
      <p:pic>
        <p:nvPicPr>
          <p:cNvPr id="10" name="Image 9" descr="e21_Logo_def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315" y="147333"/>
            <a:ext cx="3011728" cy="1338545"/>
          </a:xfrm>
          <a:prstGeom prst="rect">
            <a:avLst/>
          </a:prstGeom>
        </p:spPr>
      </p:pic>
      <p:grpSp>
        <p:nvGrpSpPr>
          <p:cNvPr id="9" name="Groupe 15"/>
          <p:cNvGrpSpPr/>
          <p:nvPr userDrawn="1"/>
        </p:nvGrpSpPr>
        <p:grpSpPr>
          <a:xfrm>
            <a:off x="1331641" y="4731990"/>
            <a:ext cx="7560841" cy="144016"/>
            <a:chOff x="1331640" y="1131590"/>
            <a:chExt cx="7560840" cy="144016"/>
          </a:xfrm>
        </p:grpSpPr>
        <p:sp>
          <p:nvSpPr>
            <p:cNvPr id="11" name="Rectangle 17"/>
            <p:cNvSpPr/>
            <p:nvPr/>
          </p:nvSpPr>
          <p:spPr>
            <a:xfrm>
              <a:off x="1691680" y="1131590"/>
              <a:ext cx="360040" cy="144016"/>
            </a:xfrm>
            <a:prstGeom prst="rect">
              <a:avLst/>
            </a:prstGeom>
            <a:solidFill>
              <a:srgbClr val="F1A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2" name="Rectangle 18"/>
            <p:cNvSpPr/>
            <p:nvPr/>
          </p:nvSpPr>
          <p:spPr>
            <a:xfrm>
              <a:off x="1331640" y="1131590"/>
              <a:ext cx="360040" cy="144016"/>
            </a:xfrm>
            <a:prstGeom prst="rect">
              <a:avLst/>
            </a:prstGeom>
            <a:solidFill>
              <a:srgbClr val="F1A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3" name="Rectangle 19"/>
            <p:cNvSpPr/>
            <p:nvPr/>
          </p:nvSpPr>
          <p:spPr>
            <a:xfrm>
              <a:off x="2051720" y="1131590"/>
              <a:ext cx="360040" cy="144016"/>
            </a:xfrm>
            <a:prstGeom prst="rect">
              <a:avLst/>
            </a:prstGeom>
            <a:solidFill>
              <a:srgbClr val="D30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4" name="Rectangle 20"/>
            <p:cNvSpPr/>
            <p:nvPr/>
          </p:nvSpPr>
          <p:spPr>
            <a:xfrm>
              <a:off x="2411760" y="1131590"/>
              <a:ext cx="360040" cy="144016"/>
            </a:xfrm>
            <a:prstGeom prst="rect">
              <a:avLst/>
            </a:prstGeom>
            <a:solidFill>
              <a:srgbClr val="D30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5" name="Rectangle 21"/>
            <p:cNvSpPr/>
            <p:nvPr/>
          </p:nvSpPr>
          <p:spPr>
            <a:xfrm>
              <a:off x="2771800" y="1131590"/>
              <a:ext cx="360040" cy="144016"/>
            </a:xfrm>
            <a:prstGeom prst="rect">
              <a:avLst/>
            </a:prstGeom>
            <a:solidFill>
              <a:srgbClr val="D30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6" name="Rectangle 22"/>
            <p:cNvSpPr/>
            <p:nvPr/>
          </p:nvSpPr>
          <p:spPr>
            <a:xfrm>
              <a:off x="3131840" y="1131590"/>
              <a:ext cx="360040" cy="144016"/>
            </a:xfrm>
            <a:prstGeom prst="rect">
              <a:avLst/>
            </a:prstGeom>
            <a:solidFill>
              <a:srgbClr val="AA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7" name="Rectangle 23"/>
            <p:cNvSpPr/>
            <p:nvPr/>
          </p:nvSpPr>
          <p:spPr>
            <a:xfrm>
              <a:off x="3491880" y="1131590"/>
              <a:ext cx="360040" cy="144016"/>
            </a:xfrm>
            <a:prstGeom prst="rect">
              <a:avLst/>
            </a:prstGeom>
            <a:solidFill>
              <a:srgbClr val="AA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8" name="Rectangle 24"/>
            <p:cNvSpPr/>
            <p:nvPr/>
          </p:nvSpPr>
          <p:spPr>
            <a:xfrm>
              <a:off x="421196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9" name="Rectangle 25"/>
            <p:cNvSpPr/>
            <p:nvPr/>
          </p:nvSpPr>
          <p:spPr>
            <a:xfrm>
              <a:off x="385192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0" name="Rectangle 26"/>
            <p:cNvSpPr/>
            <p:nvPr/>
          </p:nvSpPr>
          <p:spPr>
            <a:xfrm>
              <a:off x="457200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1" name="Rectangle 27"/>
            <p:cNvSpPr/>
            <p:nvPr/>
          </p:nvSpPr>
          <p:spPr>
            <a:xfrm>
              <a:off x="493204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2" name="Rectangle 28"/>
            <p:cNvSpPr/>
            <p:nvPr/>
          </p:nvSpPr>
          <p:spPr>
            <a:xfrm>
              <a:off x="529208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3" name="Rectangle 29"/>
            <p:cNvSpPr/>
            <p:nvPr/>
          </p:nvSpPr>
          <p:spPr>
            <a:xfrm>
              <a:off x="5652120" y="1131590"/>
              <a:ext cx="360040" cy="144016"/>
            </a:xfrm>
            <a:prstGeom prst="rect">
              <a:avLst/>
            </a:prstGeom>
            <a:solidFill>
              <a:srgbClr val="754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4" name="Rectangle 30"/>
            <p:cNvSpPr/>
            <p:nvPr/>
          </p:nvSpPr>
          <p:spPr>
            <a:xfrm>
              <a:off x="6012160" y="1131590"/>
              <a:ext cx="360040" cy="144016"/>
            </a:xfrm>
            <a:prstGeom prst="rect">
              <a:avLst/>
            </a:prstGeom>
            <a:solidFill>
              <a:srgbClr val="754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5" name="Rectangle 31"/>
            <p:cNvSpPr/>
            <p:nvPr/>
          </p:nvSpPr>
          <p:spPr>
            <a:xfrm>
              <a:off x="673224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6" name="Rectangle 32"/>
            <p:cNvSpPr/>
            <p:nvPr/>
          </p:nvSpPr>
          <p:spPr>
            <a:xfrm>
              <a:off x="6372200" y="1131590"/>
              <a:ext cx="360040" cy="144016"/>
            </a:xfrm>
            <a:prstGeom prst="rect">
              <a:avLst/>
            </a:prstGeom>
            <a:solidFill>
              <a:srgbClr val="754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7" name="Rectangle 33"/>
            <p:cNvSpPr/>
            <p:nvPr/>
          </p:nvSpPr>
          <p:spPr>
            <a:xfrm>
              <a:off x="709228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8" name="Rectangle 34"/>
            <p:cNvSpPr/>
            <p:nvPr/>
          </p:nvSpPr>
          <p:spPr>
            <a:xfrm>
              <a:off x="745232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9" name="Rectangle 35"/>
            <p:cNvSpPr/>
            <p:nvPr/>
          </p:nvSpPr>
          <p:spPr>
            <a:xfrm>
              <a:off x="781236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0" name="Rectangle 36"/>
            <p:cNvSpPr/>
            <p:nvPr/>
          </p:nvSpPr>
          <p:spPr>
            <a:xfrm>
              <a:off x="8172400" y="1131590"/>
              <a:ext cx="360040" cy="144016"/>
            </a:xfrm>
            <a:prstGeom prst="rect">
              <a:avLst/>
            </a:prstGeom>
            <a:solidFill>
              <a:srgbClr val="C1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1" name="Rectangle 37"/>
            <p:cNvSpPr/>
            <p:nvPr/>
          </p:nvSpPr>
          <p:spPr>
            <a:xfrm>
              <a:off x="8532440" y="1131590"/>
              <a:ext cx="360040" cy="144016"/>
            </a:xfrm>
            <a:prstGeom prst="rect">
              <a:avLst/>
            </a:prstGeom>
            <a:solidFill>
              <a:srgbClr val="C1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43D4-3CFE-49DE-98F1-5D800CF10B75}" type="datetime1">
              <a:rPr lang="de-CH" smtClean="0"/>
              <a:t>21.06.2021</a:t>
            </a:fld>
            <a:endParaRPr lang="fr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625212" y="4876008"/>
            <a:ext cx="2267273" cy="1651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05FA61-E50E-4306-ADE2-AA9D227FACA2}" type="slidenum">
              <a:rPr lang="fr-CH" smtClean="0"/>
              <a:pPr/>
              <a:t>‹N›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21.06.2021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25212" y="4876008"/>
            <a:ext cx="2267273" cy="1651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05FA61-E50E-4306-ADE2-AA9D227FACA2}" type="slidenum">
              <a:rPr lang="fr-CH" smtClean="0"/>
              <a:pPr/>
              <a:t>‹N›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31640" y="1200151"/>
            <a:ext cx="367240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0072" y="1200151"/>
            <a:ext cx="367240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AD16-A61D-4F58-B5DC-F27A16DBD632}" type="datetime1">
              <a:rPr lang="de-CH" smtClean="0"/>
              <a:t>21.06.2021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625212" y="4876008"/>
            <a:ext cx="2267273" cy="1651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05FA61-E50E-4306-ADE2-AA9D227FACA2}" type="slidenum">
              <a:rPr lang="fr-CH" smtClean="0"/>
              <a:pPr/>
              <a:t>‹N›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5ACB-E1E0-4C3D-B0C8-CA4218BD7EC1}" type="datetime1">
              <a:rPr lang="de-CH" smtClean="0"/>
              <a:t>21.06.2021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625212" y="4876008"/>
            <a:ext cx="2267273" cy="1651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05FA61-E50E-4306-ADE2-AA9D227FACA2}" type="slidenum">
              <a:rPr lang="fr-CH" smtClean="0"/>
              <a:pPr/>
              <a:t>‹N›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0BA5-D96A-4565-8567-F98FF7B3FF6B}" type="datetime1">
              <a:rPr lang="de-CH" smtClean="0"/>
              <a:t>21.06.2021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411760" y="4876007"/>
            <a:ext cx="4104456" cy="165100"/>
          </a:xfrm>
        </p:spPr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25212" y="4876008"/>
            <a:ext cx="2267273" cy="1651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05FA61-E50E-4306-ADE2-AA9D227FACA2}" type="slidenum">
              <a:rPr lang="fr-CH" smtClean="0"/>
              <a:pPr/>
              <a:t>‹N›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Août 2013</a:t>
            </a:r>
            <a:endParaRPr lang="fr-CH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éducation21 en 10 minutes</a:t>
            </a:r>
            <a:endParaRPr lang="fr-CH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39BB0-ED5E-498B-A9B0-F47CD324F8BA}" type="slidenum">
              <a:rPr lang="fr-CH"/>
              <a:pPr>
                <a:defRPr/>
              </a:pPr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801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31641" y="205981"/>
            <a:ext cx="7560841" cy="63757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/>
              <a:t>Cliquez pour modifier le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31641" y="987576"/>
            <a:ext cx="7560841" cy="36070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331642" y="4876007"/>
            <a:ext cx="864095" cy="165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43E920-EDDB-4C63-8AF3-E79A8678C8F0}" type="datetime1">
              <a:rPr lang="de-CH" smtClean="0"/>
              <a:t>21.06.2021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11762" y="4876007"/>
            <a:ext cx="4104455" cy="165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H" dirty="0"/>
          </a:p>
        </p:txBody>
      </p:sp>
      <p:grpSp>
        <p:nvGrpSpPr>
          <p:cNvPr id="16" name="Groupe 15"/>
          <p:cNvGrpSpPr/>
          <p:nvPr userDrawn="1"/>
        </p:nvGrpSpPr>
        <p:grpSpPr>
          <a:xfrm>
            <a:off x="1331641" y="4731990"/>
            <a:ext cx="7560841" cy="144016"/>
            <a:chOff x="1331640" y="1131590"/>
            <a:chExt cx="7560840" cy="144016"/>
          </a:xfrm>
        </p:grpSpPr>
        <p:sp>
          <p:nvSpPr>
            <p:cNvPr id="18" name="Rectangle 17"/>
            <p:cNvSpPr/>
            <p:nvPr/>
          </p:nvSpPr>
          <p:spPr>
            <a:xfrm>
              <a:off x="1691680" y="1131590"/>
              <a:ext cx="360040" cy="144016"/>
            </a:xfrm>
            <a:prstGeom prst="rect">
              <a:avLst/>
            </a:prstGeom>
            <a:solidFill>
              <a:srgbClr val="F1A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31640" y="1131590"/>
              <a:ext cx="360040" cy="144016"/>
            </a:xfrm>
            <a:prstGeom prst="rect">
              <a:avLst/>
            </a:prstGeom>
            <a:solidFill>
              <a:srgbClr val="F1A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51720" y="1131590"/>
              <a:ext cx="360040" cy="144016"/>
            </a:xfrm>
            <a:prstGeom prst="rect">
              <a:avLst/>
            </a:prstGeom>
            <a:solidFill>
              <a:srgbClr val="D30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11760" y="1131590"/>
              <a:ext cx="360040" cy="144016"/>
            </a:xfrm>
            <a:prstGeom prst="rect">
              <a:avLst/>
            </a:prstGeom>
            <a:solidFill>
              <a:srgbClr val="D30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71800" y="1131590"/>
              <a:ext cx="360040" cy="144016"/>
            </a:xfrm>
            <a:prstGeom prst="rect">
              <a:avLst/>
            </a:prstGeom>
            <a:solidFill>
              <a:srgbClr val="D30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31840" y="1131590"/>
              <a:ext cx="360040" cy="144016"/>
            </a:xfrm>
            <a:prstGeom prst="rect">
              <a:avLst/>
            </a:prstGeom>
            <a:solidFill>
              <a:srgbClr val="AA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91880" y="1131590"/>
              <a:ext cx="360040" cy="144016"/>
            </a:xfrm>
            <a:prstGeom prst="rect">
              <a:avLst/>
            </a:prstGeom>
            <a:solidFill>
              <a:srgbClr val="AA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1196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5192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7200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3204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92080" y="1131590"/>
              <a:ext cx="360040" cy="144016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652120" y="1131590"/>
              <a:ext cx="360040" cy="144016"/>
            </a:xfrm>
            <a:prstGeom prst="rect">
              <a:avLst/>
            </a:prstGeom>
            <a:solidFill>
              <a:srgbClr val="754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12160" y="1131590"/>
              <a:ext cx="360040" cy="144016"/>
            </a:xfrm>
            <a:prstGeom prst="rect">
              <a:avLst/>
            </a:prstGeom>
            <a:solidFill>
              <a:srgbClr val="754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3224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372200" y="1131590"/>
              <a:ext cx="360040" cy="144016"/>
            </a:xfrm>
            <a:prstGeom prst="rect">
              <a:avLst/>
            </a:prstGeom>
            <a:solidFill>
              <a:srgbClr val="754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9228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45232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12360" y="1131590"/>
              <a:ext cx="360040" cy="14401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172400" y="1131590"/>
              <a:ext cx="360040" cy="144016"/>
            </a:xfrm>
            <a:prstGeom prst="rect">
              <a:avLst/>
            </a:prstGeom>
            <a:solidFill>
              <a:srgbClr val="C1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532440" y="1131590"/>
              <a:ext cx="360040" cy="144016"/>
            </a:xfrm>
            <a:prstGeom prst="rect">
              <a:avLst/>
            </a:prstGeom>
            <a:solidFill>
              <a:srgbClr val="C10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>
                <a:latin typeface="Arial Narrow" pitchFamily="34" charset="0"/>
              </a:endParaRPr>
            </a:p>
          </p:txBody>
        </p:sp>
      </p:grpSp>
      <p:pic>
        <p:nvPicPr>
          <p:cNvPr id="39" name="Image 38" descr="e21_Logo_klein_RGB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7776" y="4599881"/>
            <a:ext cx="1231857" cy="4106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sldNum="0" hdr="0"/>
  <p:txStyles>
    <p:titleStyle>
      <a:lvl1pPr algn="l" defTabSz="914296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61" indent="-342861" algn="l" defTabSz="914296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865" indent="-285717" algn="l" defTabSz="914296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870" indent="-228574" algn="l" defTabSz="914296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018" indent="-228574" algn="l" defTabSz="914296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166" indent="-228574" algn="l" defTabSz="914296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uolalab.edu.ti.ch/temieprogetti/Pagine/pianodistudio.aspx" TargetMode="External"/><Relationship Id="rId2" Type="http://schemas.openxmlformats.org/officeDocument/2006/relationships/hyperlink" Target="http://www.geasi.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r-CH" sz="2800" b="1" dirty="0"/>
              <a:t>Activité d’éducation à  l’environnement  et EDD </a:t>
            </a:r>
            <a:r>
              <a:rPr lang="fr-CH" sz="2800" b="1" dirty="0" smtClean="0"/>
              <a:t>au Tessin, </a:t>
            </a:r>
            <a:r>
              <a:rPr lang="fr-CH" sz="2800" b="1" dirty="0"/>
              <a:t>et </a:t>
            </a:r>
            <a:r>
              <a:rPr lang="de-CH" sz="2800" b="1" dirty="0"/>
              <a:t>Piano di </a:t>
            </a:r>
            <a:r>
              <a:rPr lang="de-CH" sz="2800" b="1" dirty="0" err="1"/>
              <a:t>studio</a:t>
            </a:r>
            <a:r>
              <a:rPr lang="de-CH" sz="2800" b="1" dirty="0"/>
              <a:t> </a:t>
            </a:r>
            <a:endParaRPr lang="de-CH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331642" y="4876007"/>
            <a:ext cx="864095" cy="165100"/>
          </a:xfrm>
        </p:spPr>
        <p:txBody>
          <a:bodyPr/>
          <a:lstStyle/>
          <a:p>
            <a:fld id="{96F86C33-8861-41F7-9E23-D3DBD1FE6498}" type="datetime1">
              <a:rPr lang="de-CH" smtClean="0"/>
              <a:t>21.06.2021</a:t>
            </a:fld>
            <a:endParaRPr lang="fr-CH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015" y="3099809"/>
            <a:ext cx="2417465" cy="161164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99809"/>
            <a:ext cx="2419200" cy="16128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57" y="3099809"/>
            <a:ext cx="2419200" cy="16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1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517" y="267495"/>
            <a:ext cx="5220579" cy="1080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CH" sz="1800" b="1" dirty="0" err="1"/>
              <a:t>Structure</a:t>
            </a:r>
            <a:r>
              <a:rPr lang="it-CH" sz="1800" b="1" dirty="0"/>
              <a:t> </a:t>
            </a:r>
            <a:r>
              <a:rPr lang="it-CH" sz="1800" b="1" dirty="0" err="1"/>
              <a:t>des</a:t>
            </a:r>
            <a:r>
              <a:rPr lang="it-CH" sz="1800" b="1" dirty="0"/>
              <a:t> </a:t>
            </a:r>
            <a:r>
              <a:rPr lang="it-CH" sz="1800" b="1" dirty="0" err="1"/>
              <a:t>plans</a:t>
            </a:r>
            <a:r>
              <a:rPr lang="it-CH" sz="1800" b="1" dirty="0"/>
              <a:t> </a:t>
            </a:r>
            <a:r>
              <a:rPr lang="it-CH" sz="1800" b="1" dirty="0" err="1"/>
              <a:t>disciplinaires</a:t>
            </a:r>
            <a:r>
              <a:rPr lang="it-CH" sz="1800" b="1" dirty="0"/>
              <a:t> </a:t>
            </a:r>
          </a:p>
          <a:p>
            <a:pPr marL="0" indent="0">
              <a:buNone/>
            </a:pPr>
            <a:r>
              <a:rPr lang="it-CH" sz="1200" b="1" dirty="0"/>
              <a:t>Significato e finalità formative </a:t>
            </a:r>
            <a:r>
              <a:rPr lang="fr-FR" sz="1200" dirty="0"/>
              <a:t>la relevance et les objectifs formatifs de la discipline sont précisés. Cette partie est pensée dans une perspective évolutive (dans les trois cycles)</a:t>
            </a:r>
            <a:endParaRPr lang="it-CH" sz="12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21.06.2021</a:t>
            </a:fld>
            <a:endParaRPr lang="fr-CH"/>
          </a:p>
        </p:txBody>
      </p:sp>
      <p:sp>
        <p:nvSpPr>
          <p:cNvPr id="2" name="Rettangolo 1"/>
          <p:cNvSpPr/>
          <p:nvPr/>
        </p:nvSpPr>
        <p:spPr>
          <a:xfrm>
            <a:off x="125762" y="1275606"/>
            <a:ext cx="5166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sz="1200" b="1" dirty="0">
                <a:latin typeface="Arial" panose="020B0604020202020204" pitchFamily="34" charset="0"/>
                <a:cs typeface="Arial" panose="020B0604020202020204" pitchFamily="34" charset="0"/>
              </a:rPr>
              <a:t>Modello di competenza / processi chiave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modèle qui permet d'analyser et de structurer le développement des compétences de l'apprenant dans une perspective disciplinaire.</a:t>
            </a:r>
            <a:endParaRPr lang="it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8944" y="1909373"/>
            <a:ext cx="5317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CH" sz="1200" b="1" dirty="0">
                <a:latin typeface="Arial" panose="020B0604020202020204" pitchFamily="34" charset="0"/>
                <a:cs typeface="Arial" panose="020B0604020202020204" pitchFamily="34" charset="0"/>
              </a:rPr>
              <a:t>Progressione delle competenze nei tre cicli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Les objectifs d'apprentissage considérés comme essentiels par rapport aux domaines de compétence ou aux processus clés (mathématiques et sciences) sont décrits. </a:t>
            </a:r>
          </a:p>
          <a:p>
            <a:pPr lvl="0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CH" sz="1200" b="1" dirty="0">
                <a:latin typeface="Arial" panose="020B0604020202020204" pitchFamily="34" charset="0"/>
                <a:cs typeface="Arial" panose="020B0604020202020204" pitchFamily="34" charset="0"/>
              </a:rPr>
              <a:t>Indicazioni didattiche e metodologiche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quelques principes méthodologiques et opérationnels caractérisant la didactique de chaque discipline sont brièvement rappelés, dans une perspective de travail éducatif orienté vers les compétences.</a:t>
            </a:r>
            <a:endParaRPr lang="it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20470" y="3481178"/>
            <a:ext cx="8999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CH" sz="1200" b="1" dirty="0">
                <a:latin typeface="Arial" panose="020B0604020202020204" pitchFamily="34" charset="0"/>
                <a:cs typeface="Arial" panose="020B0604020202020204" pitchFamily="34" charset="0"/>
              </a:rPr>
              <a:t>Relazioni con le competenze trasversali 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synthèse</a:t>
            </a:r>
            <a:r>
              <a:rPr lang="fr-CH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de la contribution de chaque discipline d'enseignement au développement des compétences transversales en termes de résultats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d'apprentissage.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it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CH" sz="1200" b="1" dirty="0">
                <a:latin typeface="Arial" panose="020B0604020202020204" pitchFamily="34" charset="0"/>
                <a:cs typeface="Arial" panose="020B0604020202020204" pitchFamily="34" charset="0"/>
              </a:rPr>
              <a:t>Relazione con i contesti di Formazione generale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synthèse de la contribution de chaque discipline d'enseignement au développement des contextes de la formation générale en termes de contextes d'expérience liés aux connaissances disciplinaires. </a:t>
            </a:r>
            <a:endParaRPr lang="it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/>
          <p:cNvPicPr/>
          <p:nvPr/>
        </p:nvPicPr>
        <p:blipFill rotWithShape="1">
          <a:blip r:embed="rId3"/>
          <a:srcRect l="35086" t="27798" r="20932" b="25025"/>
          <a:stretch/>
        </p:blipFill>
        <p:spPr bwMode="auto">
          <a:xfrm>
            <a:off x="5381835" y="689490"/>
            <a:ext cx="3737667" cy="2242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017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5354" y="270492"/>
            <a:ext cx="4572507" cy="3607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b="1" dirty="0"/>
              <a:t>Quelle est la place de </a:t>
            </a:r>
            <a:r>
              <a:rPr lang="fr-FR" sz="1400" b="1" dirty="0">
                <a:solidFill>
                  <a:srgbClr val="006600"/>
                </a:solidFill>
              </a:rPr>
              <a:t>l'éducation à l'environnement </a:t>
            </a:r>
            <a:r>
              <a:rPr lang="fr-FR" sz="1400" b="1" dirty="0"/>
              <a:t>?</a:t>
            </a:r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sz="14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21.06.2021</a:t>
            </a:fld>
            <a:endParaRPr lang="fr-CH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46463" t="16037" r="10343" b="5896"/>
          <a:stretch/>
        </p:blipFill>
        <p:spPr bwMode="auto">
          <a:xfrm>
            <a:off x="4523063" y="51469"/>
            <a:ext cx="4585441" cy="4661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75354" y="699542"/>
            <a:ext cx="383149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Dans les disciplines: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Pour le cycle 1 et 2 : Area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endParaRPr lang="fr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Pour le cycle 3 :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Scienze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naturali</a:t>
            </a:r>
            <a:endParaRPr lang="fr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Dans les contextes de Formation générale: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Contesto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economico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consumi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83130" y="2035679"/>
            <a:ext cx="41921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Quelle est la place de </a:t>
            </a:r>
            <a:r>
              <a:rPr lang="fr-FR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l’EDD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CH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it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it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disciplines</a:t>
            </a:r>
            <a:r>
              <a:rPr lang="it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  <a:t>Pour le </a:t>
            </a:r>
            <a:r>
              <a:rPr lang="it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ycle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  <a:t>1 et 2 : Area ambiente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  <a:t>Pour le </a:t>
            </a:r>
            <a:r>
              <a:rPr lang="it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it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  <a:t>3 : Scienze naturali, geografia, </a:t>
            </a:r>
            <a:b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  <a:t>storia et e. alimentare</a:t>
            </a:r>
          </a:p>
          <a:p>
            <a:r>
              <a:rPr lang="it-CH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it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it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contextes</a:t>
            </a:r>
            <a:r>
              <a:rPr lang="it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it-CH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it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générale</a:t>
            </a:r>
            <a:r>
              <a:rPr lang="it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  <a:t>Contesto economico e consumi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  <a:t>Vivere insieme ed educazione alla cittadinanza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  <a:t>Scelta e contesti personali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  <a:t>Salute e benessere</a:t>
            </a:r>
          </a:p>
          <a:p>
            <a:endParaRPr lang="it-CH" sz="1400" dirty="0"/>
          </a:p>
        </p:txBody>
      </p:sp>
      <p:sp>
        <p:nvSpPr>
          <p:cNvPr id="8" name="Ovale 7"/>
          <p:cNvSpPr/>
          <p:nvPr/>
        </p:nvSpPr>
        <p:spPr>
          <a:xfrm>
            <a:off x="6022212" y="2459910"/>
            <a:ext cx="432048" cy="245386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2" name="Ovale 11"/>
          <p:cNvSpPr/>
          <p:nvPr/>
        </p:nvSpPr>
        <p:spPr>
          <a:xfrm>
            <a:off x="7490420" y="2254689"/>
            <a:ext cx="648072" cy="255424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3" name="Ovale 12"/>
          <p:cNvSpPr/>
          <p:nvPr/>
        </p:nvSpPr>
        <p:spPr>
          <a:xfrm>
            <a:off x="5954396" y="2446638"/>
            <a:ext cx="567680" cy="329024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4" name="Ovale 13"/>
          <p:cNvSpPr/>
          <p:nvPr/>
        </p:nvSpPr>
        <p:spPr>
          <a:xfrm>
            <a:off x="7380312" y="2134430"/>
            <a:ext cx="793472" cy="79736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5" name="Ovale 14"/>
          <p:cNvSpPr/>
          <p:nvPr/>
        </p:nvSpPr>
        <p:spPr>
          <a:xfrm>
            <a:off x="8171526" y="2859782"/>
            <a:ext cx="484420" cy="220667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36112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21.06.2021</a:t>
            </a:fld>
            <a:endParaRPr lang="fr-CH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34006" t="29903" r="20736" b="9236"/>
          <a:stretch/>
        </p:blipFill>
        <p:spPr bwMode="auto">
          <a:xfrm>
            <a:off x="3923799" y="800082"/>
            <a:ext cx="5184836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79512" y="1007898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it-CH" sz="14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scénarios naturels et sociaux aux différentes saisons (les environnements les plus représentatifs du contexte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naturel: forêt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prairie, rivière, lac, étang, montagne, etc.) et ceux dont ils prennent connaissance à travers les médias. </a:t>
            </a:r>
            <a:endParaRPr lang="it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9512" y="2931790"/>
            <a:ext cx="35483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it-CH" sz="14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l'apprentissage des sciences naturelles prend progressivement forme.  L'aspect naturaliste-scientifique comprend l'exploration des différents milieux naturels de la région alpine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insubrica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9512" y="153751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L'éducation à l'environnement dans les disciplines </a:t>
            </a:r>
            <a:r>
              <a:rPr lang="it-CH" b="1" dirty="0"/>
              <a:t>- Dimensione ambiente</a:t>
            </a:r>
          </a:p>
        </p:txBody>
      </p:sp>
    </p:spTree>
    <p:extLst>
      <p:ext uri="{BB962C8B-B14F-4D97-AF65-F5344CB8AC3E}">
        <p14:creationId xmlns:p14="http://schemas.microsoft.com/office/powerpoint/2010/main" val="2343807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4690862" cy="448791"/>
          </a:xfrm>
        </p:spPr>
        <p:txBody>
          <a:bodyPr>
            <a:normAutofit fontScale="90000"/>
          </a:bodyPr>
          <a:lstStyle/>
          <a:p>
            <a:r>
              <a:rPr lang="it-CH" b="1" dirty="0"/>
              <a:t>GEASI- </a:t>
            </a:r>
            <a:r>
              <a:rPr lang="it-CH" b="1" dirty="0" err="1"/>
              <a:t>Proposition</a:t>
            </a:r>
            <a:r>
              <a:rPr lang="it-CH" b="1" dirty="0"/>
              <a:t> d’</a:t>
            </a:r>
            <a:r>
              <a:rPr lang="it-CH" b="1" dirty="0" err="1"/>
              <a:t>activité</a:t>
            </a:r>
            <a:r>
              <a:rPr lang="it-CH" b="1" dirty="0"/>
              <a:t> </a:t>
            </a:r>
            <a:r>
              <a:rPr lang="it-CH" b="1" dirty="0" err="1"/>
              <a:t>sur</a:t>
            </a:r>
            <a:r>
              <a:rPr lang="it-CH" b="1" dirty="0"/>
              <a:t> la </a:t>
            </a:r>
            <a:r>
              <a:rPr lang="it-CH" b="1" dirty="0" err="1"/>
              <a:t>biodiversité</a:t>
            </a:r>
            <a:endParaRPr lang="it-CH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2259" y="1036576"/>
            <a:ext cx="5328592" cy="2143495"/>
          </a:xfrm>
        </p:spPr>
        <p:txBody>
          <a:bodyPr>
            <a:normAutofit fontScale="25000" lnSpcReduction="20000"/>
          </a:bodyPr>
          <a:lstStyle/>
          <a:p>
            <a:pPr marL="18000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5600" dirty="0"/>
              <a:t> Dans le cadre du financement accordé par le Département du Territoire</a:t>
            </a:r>
            <a:endParaRPr lang="it-CH" sz="5600" dirty="0"/>
          </a:p>
          <a:p>
            <a:pPr marL="18000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5600" dirty="0"/>
              <a:t>Tâche consistant à élaborer, mettre en œuvre et diffuser des activités pédagogiques sur la biodiversité dans le cadre des projets d'éducation à l'environnement et de l'EDD.</a:t>
            </a:r>
            <a:endParaRPr lang="it-CH" sz="5600" dirty="0"/>
          </a:p>
          <a:p>
            <a:r>
              <a:rPr lang="it-CH" sz="5600" b="1" dirty="0" err="1"/>
              <a:t>Décision</a:t>
            </a:r>
            <a:endParaRPr lang="it-CH" sz="5600" b="1" dirty="0"/>
          </a:p>
          <a:p>
            <a:pPr>
              <a:spcAft>
                <a:spcPts val="1200"/>
              </a:spcAft>
            </a:pPr>
            <a:r>
              <a:rPr lang="fr-FR" sz="5600" dirty="0" smtClean="0"/>
              <a:t>Formuler </a:t>
            </a:r>
            <a:r>
              <a:rPr lang="fr-FR" sz="5600" dirty="0"/>
              <a:t>une nouvelle proposition participative, élaborée de manière partagée et avec une approche EDD </a:t>
            </a:r>
            <a:endParaRPr lang="fr-FR" sz="4800" dirty="0"/>
          </a:p>
          <a:p>
            <a:r>
              <a:rPr lang="it-CH" sz="5600" b="1" dirty="0" err="1"/>
              <a:t>Processus</a:t>
            </a:r>
            <a:endParaRPr lang="it-CH" sz="5600" b="1" dirty="0"/>
          </a:p>
          <a:p>
            <a:r>
              <a:rPr lang="fr-FR" sz="5600" dirty="0"/>
              <a:t>2 matinées de formation continue en ligne au cours desquelles apprendre et pratiquer divers outils informatiques (Zoom, Miro, </a:t>
            </a:r>
            <a:r>
              <a:rPr lang="fr-FR" sz="5600" dirty="0" err="1"/>
              <a:t>Mentimeter</a:t>
            </a:r>
            <a:r>
              <a:rPr lang="fr-FR" sz="5600" dirty="0"/>
              <a:t>, OneDrive, etc.) </a:t>
            </a:r>
            <a:r>
              <a:rPr lang="it-CH" sz="5600" dirty="0"/>
              <a:t/>
            </a:r>
            <a:br>
              <a:rPr lang="it-CH" sz="5600" dirty="0"/>
            </a:br>
            <a:endParaRPr lang="it-CH" sz="56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CH" dirty="0"/>
          </a:p>
        </p:txBody>
      </p:sp>
      <p:pic>
        <p:nvPicPr>
          <p:cNvPr id="8" name="Immagine 7"/>
          <p:cNvPicPr/>
          <p:nvPr/>
        </p:nvPicPr>
        <p:blipFill rotWithShape="1">
          <a:blip r:embed="rId2"/>
          <a:srcRect l="18604" t="8634" r="19428" b="9019"/>
          <a:stretch/>
        </p:blipFill>
        <p:spPr bwMode="auto">
          <a:xfrm>
            <a:off x="5518446" y="195486"/>
            <a:ext cx="3568065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49367"/>
            <a:ext cx="2688833" cy="190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4690862" cy="448791"/>
          </a:xfrm>
        </p:spPr>
        <p:txBody>
          <a:bodyPr>
            <a:normAutofit fontScale="90000"/>
          </a:bodyPr>
          <a:lstStyle/>
          <a:p>
            <a:r>
              <a:rPr lang="it-CH" b="1" dirty="0"/>
              <a:t>GEASI- </a:t>
            </a:r>
            <a:r>
              <a:rPr lang="it-CH" b="1" dirty="0" err="1"/>
              <a:t>Proposition</a:t>
            </a:r>
            <a:r>
              <a:rPr lang="it-CH" b="1" dirty="0"/>
              <a:t> d’</a:t>
            </a:r>
            <a:r>
              <a:rPr lang="it-CH" b="1" dirty="0" err="1"/>
              <a:t>activité</a:t>
            </a:r>
            <a:r>
              <a:rPr lang="it-CH" b="1" dirty="0"/>
              <a:t> </a:t>
            </a:r>
            <a:r>
              <a:rPr lang="it-CH" b="1" dirty="0" err="1"/>
              <a:t>sur</a:t>
            </a:r>
            <a:r>
              <a:rPr lang="it-CH" b="1" dirty="0"/>
              <a:t> la </a:t>
            </a:r>
            <a:r>
              <a:rPr lang="it-CH" b="1" dirty="0" err="1"/>
              <a:t>biodiversité</a:t>
            </a:r>
            <a:endParaRPr lang="it-CH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1185690"/>
            <a:ext cx="5184576" cy="1434776"/>
          </a:xfrm>
        </p:spPr>
        <p:txBody>
          <a:bodyPr>
            <a:normAutofit fontScale="25000" lnSpcReduction="20000"/>
          </a:bodyPr>
          <a:lstStyle/>
          <a:p>
            <a:r>
              <a:rPr lang="fr-FR" sz="5600" b="1" i="1" dirty="0"/>
              <a:t>Résultats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600" dirty="0"/>
              <a:t>Une modèle pour les futures propositions conjointes de </a:t>
            </a:r>
            <a:r>
              <a:rPr lang="fr-FR" sz="5600" dirty="0" err="1"/>
              <a:t>Geasi</a:t>
            </a:r>
            <a:r>
              <a:rPr lang="fr-FR" sz="5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600" dirty="0"/>
              <a:t>2 exemples en cours de développement avec cette approche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600" dirty="0"/>
              <a:t>Réaction positive du Département du Territoire et des membres de GEASI qui ont participés à cette expérience. </a:t>
            </a:r>
          </a:p>
          <a:p>
            <a:endParaRPr lang="it-CH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CH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l="3175" t="8128" r="1824" b="37464"/>
          <a:stretch/>
        </p:blipFill>
        <p:spPr bwMode="auto">
          <a:xfrm>
            <a:off x="281748" y="2931790"/>
            <a:ext cx="5010332" cy="1613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/>
          <a:srcRect l="3301" t="12193" r="16445" b="10570"/>
          <a:stretch/>
        </p:blipFill>
        <p:spPr bwMode="auto">
          <a:xfrm>
            <a:off x="5518446" y="2620465"/>
            <a:ext cx="3288748" cy="1780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/>
          <a:srcRect l="3429" t="9481" r="1703" b="14890"/>
          <a:stretch/>
        </p:blipFill>
        <p:spPr bwMode="auto">
          <a:xfrm>
            <a:off x="5436096" y="771550"/>
            <a:ext cx="3583550" cy="1607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7370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1659-0726-4DD1-96BF-7C975FD55E1F}" type="datetime1">
              <a:rPr lang="de-DE" smtClean="0"/>
              <a:t>21.06.2021</a:t>
            </a:fld>
            <a:endParaRPr lang="fr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FA61-E50E-4306-ADE2-AA9D227FACA2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31604" t="20765" r="39930" b="13175"/>
          <a:stretch/>
        </p:blipFill>
        <p:spPr bwMode="auto">
          <a:xfrm>
            <a:off x="5570524" y="339502"/>
            <a:ext cx="3312368" cy="4324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23528" y="1194614"/>
            <a:ext cx="4572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Cadre d'action  </a:t>
            </a:r>
          </a:p>
          <a:p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Observer le territoire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Connaître le passé et le présent et prévoir l'avenir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Comprendre les différentes interactions ici et ailleurs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Stimuler l'action participative </a:t>
            </a:r>
          </a:p>
        </p:txBody>
      </p:sp>
    </p:spTree>
    <p:extLst>
      <p:ext uri="{BB962C8B-B14F-4D97-AF65-F5344CB8AC3E}">
        <p14:creationId xmlns:p14="http://schemas.microsoft.com/office/powerpoint/2010/main" val="1596077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1659-0726-4DD1-96BF-7C975FD55E1F}" type="datetime1">
              <a:rPr lang="de-DE" smtClean="0"/>
              <a:t>21.06.2021</a:t>
            </a:fld>
            <a:endParaRPr lang="fr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FA61-E50E-4306-ADE2-AA9D227FACA2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24253" t="7903" r="25409" b="15026"/>
          <a:stretch/>
        </p:blipFill>
        <p:spPr bwMode="auto">
          <a:xfrm>
            <a:off x="3707904" y="-1"/>
            <a:ext cx="5364088" cy="4620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79512" y="339502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b="1" dirty="0" err="1"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it-CH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CH" b="1" dirty="0" err="1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it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b="1" dirty="0" err="1">
                <a:latin typeface="Arial" panose="020B0604020202020204" pitchFamily="34" charset="0"/>
                <a:cs typeface="Arial" panose="020B0604020202020204" pitchFamily="34" charset="0"/>
              </a:rPr>
              <a:t>abeilles</a:t>
            </a:r>
            <a:endParaRPr lang="it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9512" y="987574"/>
            <a:ext cx="4104456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Objectifs généraux</a:t>
            </a:r>
          </a:p>
          <a:p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Approfondir des aspects de la biodiversité par l'étude des relations existant entre certaines espèces d'insectes et leur environnement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En savoir plus sur les abeilles, leur environnement et les causes de leur disparition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Implications et actions pour les préserver </a:t>
            </a:r>
          </a:p>
        </p:txBody>
      </p:sp>
    </p:spTree>
    <p:extLst>
      <p:ext uri="{BB962C8B-B14F-4D97-AF65-F5344CB8AC3E}">
        <p14:creationId xmlns:p14="http://schemas.microsoft.com/office/powerpoint/2010/main" val="1801085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1659-0726-4DD1-96BF-7C975FD55E1F}" type="datetime1">
              <a:rPr lang="de-DE" smtClean="0"/>
              <a:t>21.06.2021</a:t>
            </a:fld>
            <a:endParaRPr lang="fr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FA61-E50E-4306-ADE2-AA9D227FACA2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35040" t="17576" r="34860" b="11864"/>
          <a:stretch/>
        </p:blipFill>
        <p:spPr bwMode="auto">
          <a:xfrm>
            <a:off x="107504" y="123478"/>
            <a:ext cx="3384376" cy="4463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940152" y="226844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hème</a:t>
            </a:r>
            <a:r>
              <a:rPr lang="it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CH" b="1" dirty="0" err="1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it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b="1" dirty="0" err="1">
                <a:latin typeface="Arial" panose="020B0604020202020204" pitchFamily="34" charset="0"/>
                <a:cs typeface="Arial" panose="020B0604020202020204" pitchFamily="34" charset="0"/>
              </a:rPr>
              <a:t>néophytes</a:t>
            </a:r>
            <a:endParaRPr lang="it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067944" y="91556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Objectifs généraux 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Connaître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, reconnaitre et savoir si et comment agir avec les néophytes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Sensibiliser à 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planification plus 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diversifiée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naturelle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des espaces verts.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onner place à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la nature 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dans les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espaces pas construits  (principe d’action)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Découvrir les avantages des espaces 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naturels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dans des contextes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dans des contextes urbains et agricoles, ici et ailleurs 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put penna 7"/>
              <p14:cNvContentPartPr/>
              <p14:nvPr/>
            </p14:nvContentPartPr>
            <p14:xfrm>
              <a:off x="5418211" y="1556700"/>
              <a:ext cx="360" cy="36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6331" y="1544820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9777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1659-0726-4DD1-96BF-7C975FD55E1F}" type="datetime1">
              <a:rPr lang="de-DE" smtClean="0"/>
              <a:t>21.06.2021</a:t>
            </a:fld>
            <a:endParaRPr lang="fr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FA61-E50E-4306-ADE2-AA9D227FACA2}" type="slidenum">
              <a:rPr lang="fr-CH" smtClean="0"/>
              <a:pPr/>
              <a:t>18</a:t>
            </a:fld>
            <a:endParaRPr lang="fr-CH"/>
          </a:p>
        </p:txBody>
      </p:sp>
      <p:sp>
        <p:nvSpPr>
          <p:cNvPr id="2" name="CasellaDiTesto 1"/>
          <p:cNvSpPr txBox="1"/>
          <p:nvPr/>
        </p:nvSpPr>
        <p:spPr>
          <a:xfrm>
            <a:off x="258106" y="507412"/>
            <a:ext cx="34692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2200" b="1" dirty="0">
                <a:latin typeface="Arial" panose="020B0604020202020204" pitchFamily="34" charset="0"/>
                <a:cs typeface="Arial" panose="020B0604020202020204" pitchFamily="34" charset="0"/>
              </a:rPr>
              <a:t>Merci de </a:t>
            </a:r>
            <a:r>
              <a:rPr lang="it-CH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it-CH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CH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it-CH" sz="22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7504" y="3284390"/>
            <a:ext cx="67329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  <a:t>Plus d'</a:t>
            </a:r>
            <a:r>
              <a:rPr lang="it-CH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  <a:t>GEASI: </a:t>
            </a:r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www.geasi.ch</a:t>
            </a:r>
            <a:endParaRPr lang="it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  <a:t>Piano di Studio: </a:t>
            </a:r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https://scuolalab.edu.ti.ch/temieprogetti/Pagine/pianodistudio.aspx</a:t>
            </a:r>
            <a:endParaRPr lang="it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CH" sz="1400" dirty="0">
                <a:latin typeface="Arial" panose="020B0604020202020204" pitchFamily="34" charset="0"/>
                <a:cs typeface="Arial" panose="020B0604020202020204" pitchFamily="34" charset="0"/>
              </a:rPr>
              <a:t>Email: fabio.guarneri@education21.ch</a:t>
            </a:r>
          </a:p>
          <a:p>
            <a:r>
              <a:rPr lang="it-CH" dirty="0"/>
              <a:t> 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15" y="185661"/>
            <a:ext cx="4393970" cy="290499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58106" y="1404492"/>
            <a:ext cx="17860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Demandes</a:t>
            </a:r>
            <a:r>
              <a:rPr lang="it-CH" sz="2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427984" y="3081136"/>
            <a:ext cx="1577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12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CH" sz="1200" dirty="0" err="1">
                <a:latin typeface="Arial" panose="020B0604020202020204" pitchFamily="34" charset="0"/>
                <a:cs typeface="Arial" panose="020B0604020202020204" pitchFamily="34" charset="0"/>
              </a:rPr>
              <a:t>comité</a:t>
            </a:r>
            <a:r>
              <a:rPr lang="it-CH" sz="1200" dirty="0">
                <a:latin typeface="Arial" panose="020B0604020202020204" pitchFamily="34" charset="0"/>
                <a:cs typeface="Arial" panose="020B0604020202020204" pitchFamily="34" charset="0"/>
              </a:rPr>
              <a:t> de GEASI</a:t>
            </a:r>
          </a:p>
        </p:txBody>
      </p:sp>
    </p:spTree>
    <p:extLst>
      <p:ext uri="{BB962C8B-B14F-4D97-AF65-F5344CB8AC3E}">
        <p14:creationId xmlns:p14="http://schemas.microsoft.com/office/powerpoint/2010/main" val="31146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Index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it-CH" sz="2000" b="1" i="1" dirty="0"/>
              <a:t>GEASI</a:t>
            </a:r>
            <a:r>
              <a:rPr lang="it-CH" sz="2000" dirty="0"/>
              <a:t> – Gruppo di educazione ambientale della Svizzera italiana (</a:t>
            </a:r>
            <a:r>
              <a:rPr lang="fr-CH" sz="2000" dirty="0"/>
              <a:t>naissance, objectifs et activités</a:t>
            </a:r>
            <a:r>
              <a:rPr lang="it-CH" sz="2000" dirty="0"/>
              <a:t>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it-CH" sz="2000" b="1" i="1" dirty="0"/>
              <a:t>Piano di studio </a:t>
            </a:r>
            <a:r>
              <a:rPr lang="it-CH" sz="2000" dirty="0"/>
              <a:t>della scuola dell’obbligo ticinese (</a:t>
            </a:r>
            <a:r>
              <a:rPr lang="fr-CH" sz="2000" dirty="0"/>
              <a:t>informations de base et révision </a:t>
            </a:r>
            <a:r>
              <a:rPr lang="it-CH" sz="2000" dirty="0"/>
              <a:t>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fr-FR" sz="2000" b="1" i="1" dirty="0"/>
              <a:t>Projet de biodiversité </a:t>
            </a:r>
            <a:r>
              <a:rPr lang="fr-FR" sz="2000" dirty="0"/>
              <a:t>: un exemple participatif en conformité avec le plan d'étude </a:t>
            </a:r>
            <a:endParaRPr lang="it-CH" sz="2000" dirty="0"/>
          </a:p>
          <a:p>
            <a:pPr marL="457200" indent="-457200">
              <a:buFont typeface="+mj-lt"/>
              <a:buAutoNum type="arabicPeriod"/>
            </a:pPr>
            <a:endParaRPr lang="it-CH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21.06.2021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406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180137"/>
            <a:ext cx="7560841" cy="637579"/>
          </a:xfrm>
        </p:spPr>
        <p:txBody>
          <a:bodyPr/>
          <a:lstStyle/>
          <a:p>
            <a:r>
              <a:rPr lang="it-CH" dirty="0" err="1"/>
              <a:t>Association</a:t>
            </a:r>
            <a:r>
              <a:rPr lang="it-CH" dirty="0"/>
              <a:t> GEASI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21.06.2021</a:t>
            </a:fld>
            <a:endParaRPr lang="fr-CH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161" r="1182" b="11335"/>
          <a:stretch/>
        </p:blipFill>
        <p:spPr bwMode="auto">
          <a:xfrm>
            <a:off x="5220072" y="817716"/>
            <a:ext cx="3672426" cy="1620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95537" y="721689"/>
            <a:ext cx="4824535" cy="172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it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CH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nformations</a:t>
            </a:r>
            <a:r>
              <a:rPr lang="fr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de base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Fondé en 2011 sur impulsion du Département du territoire (DT)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organisations et 18 membres 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individuels en font partie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Plateforme d'échange d'informations, d'expériences et de formations relatives à 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l'EA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3548" y="2851250"/>
            <a:ext cx="4608512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fr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Objectif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Promouvoir activement la protection et le respect de la nature, du paysage, de l'environnement et de leurs aspects culturels par l'éducation à l'environnement au sens le plus large du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terme</a:t>
            </a:r>
            <a:endParaRPr lang="it-CH" sz="1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220072" y="2851250"/>
            <a:ext cx="3816424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fr-CH" sz="1600" b="1" i="1" dirty="0"/>
              <a:t>Méthodologie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/>
              <a:t>Pédagogie active dans la nature inscrite dans un cadre plus large d'éducation au développement durable (EDD</a:t>
            </a:r>
            <a:r>
              <a:rPr lang="fr-CH" sz="1600" dirty="0" smtClean="0"/>
              <a:t>)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263288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180137"/>
            <a:ext cx="7560841" cy="637579"/>
          </a:xfrm>
        </p:spPr>
        <p:txBody>
          <a:bodyPr/>
          <a:lstStyle/>
          <a:p>
            <a:r>
              <a:rPr lang="it-CH" dirty="0" err="1"/>
              <a:t>Association</a:t>
            </a:r>
            <a:r>
              <a:rPr lang="it-CH" dirty="0"/>
              <a:t> GEASI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21.06.2021</a:t>
            </a:fld>
            <a:endParaRPr lang="fr-CH"/>
          </a:p>
        </p:txBody>
      </p:sp>
      <p:sp>
        <p:nvSpPr>
          <p:cNvPr id="8" name="CasellaDiTesto 7"/>
          <p:cNvSpPr txBox="1"/>
          <p:nvPr/>
        </p:nvSpPr>
        <p:spPr>
          <a:xfrm>
            <a:off x="395536" y="1155458"/>
            <a:ext cx="5616624" cy="2852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fr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Quelques exemples d'activités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CAS AAA Natura </a:t>
            </a:r>
            <a:r>
              <a:rPr lang="it-CH" sz="1400" i="1" dirty="0">
                <a:latin typeface="Arial" panose="020B0604020202020204" pitchFamily="34" charset="0"/>
                <a:cs typeface="Arial" panose="020B0604020202020204" pitchFamily="34" charset="0"/>
              </a:rPr>
              <a:t>(Accompagnare, Animare e Apprendere nella Natura): </a:t>
            </a: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Réalisé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 collaboration avec la SUPSI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DFA</a:t>
            </a: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Objectif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: apprendre à guider et à animer des groupes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outes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formations ont eu lieu en plein air avec différents experts</a:t>
            </a: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ours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réalisés dans différentes régions du canton</a:t>
            </a:r>
            <a:r>
              <a:rPr lang="it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l="36015" t="17272" r="34968" b="9404"/>
          <a:stretch/>
        </p:blipFill>
        <p:spPr bwMode="auto">
          <a:xfrm>
            <a:off x="6342634" y="1153859"/>
            <a:ext cx="2477837" cy="3521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115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180137"/>
            <a:ext cx="7560841" cy="637579"/>
          </a:xfrm>
        </p:spPr>
        <p:txBody>
          <a:bodyPr/>
          <a:lstStyle/>
          <a:p>
            <a:r>
              <a:rPr lang="it-CH" dirty="0" err="1"/>
              <a:t>Association</a:t>
            </a:r>
            <a:r>
              <a:rPr lang="it-CH" dirty="0"/>
              <a:t> GEASI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21.06.2021</a:t>
            </a:fld>
            <a:endParaRPr lang="fr-CH"/>
          </a:p>
        </p:txBody>
      </p:sp>
      <p:sp>
        <p:nvSpPr>
          <p:cNvPr id="8" name="CasellaDiTesto 7"/>
          <p:cNvSpPr txBox="1"/>
          <p:nvPr/>
        </p:nvSpPr>
        <p:spPr>
          <a:xfrm>
            <a:off x="179512" y="1059582"/>
            <a:ext cx="5654409" cy="2852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fr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Quelques exemples d'activités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Concept d'éducation environnementale pour le Projet de Parc National du </a:t>
            </a:r>
            <a:r>
              <a:rPr lang="fr-CH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Locarnese</a:t>
            </a:r>
            <a:r>
              <a:rPr lang="fr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réalisation de lignes directrices pour l'éducation environnementale pour les écoles</a:t>
            </a: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Développement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d'un concept d'éducation environnementale </a:t>
            </a: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Élaboration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de propositions d'activités </a:t>
            </a: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Leurs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mise en œuvre avec les écoles </a:t>
            </a: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conducteur conceptuel : spirale du temps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l="35074" t="17479" r="34013" b="6287"/>
          <a:stretch/>
        </p:blipFill>
        <p:spPr bwMode="auto">
          <a:xfrm>
            <a:off x="6228184" y="971218"/>
            <a:ext cx="2664296" cy="3696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749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180137"/>
            <a:ext cx="7560841" cy="637579"/>
          </a:xfrm>
        </p:spPr>
        <p:txBody>
          <a:bodyPr/>
          <a:lstStyle/>
          <a:p>
            <a:r>
              <a:rPr lang="it-CH" dirty="0" err="1"/>
              <a:t>Association</a:t>
            </a:r>
            <a:r>
              <a:rPr lang="it-CH" dirty="0"/>
              <a:t> GEASI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21.06.2021</a:t>
            </a:fld>
            <a:endParaRPr lang="fr-CH"/>
          </a:p>
        </p:txBody>
      </p:sp>
      <p:sp>
        <p:nvSpPr>
          <p:cNvPr id="8" name="CasellaDiTesto 7"/>
          <p:cNvSpPr txBox="1"/>
          <p:nvPr/>
        </p:nvSpPr>
        <p:spPr>
          <a:xfrm>
            <a:off x="323528" y="974555"/>
            <a:ext cx="5616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Quelques exemples d'activités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Giornata di educazione allo sviluppo sostenibile (ESS)</a:t>
            </a: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Objectif : travailler en réseau pour aborder les thématiques liées à l'EDD</a:t>
            </a: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Manifestation organisée par é21 en collaboration avec DECS, DT et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SUPSI-DFA</a:t>
            </a:r>
            <a:endParaRPr lang="it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Reconnu comme formation continue pour les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enseignantes/s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tous les cycles obligatoires au Tessin et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Mesox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48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it-CH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it-CH" dirty="0"/>
          </a:p>
          <a:p>
            <a:r>
              <a:rPr lang="it-CH" b="1" i="1" dirty="0"/>
              <a:t> </a:t>
            </a:r>
          </a:p>
        </p:txBody>
      </p:sp>
      <p:sp>
        <p:nvSpPr>
          <p:cNvPr id="13" name="Segnaposto testo 3"/>
          <p:cNvSpPr txBox="1">
            <a:spLocks/>
          </p:cNvSpPr>
          <p:nvPr/>
        </p:nvSpPr>
        <p:spPr bwMode="auto">
          <a:xfrm>
            <a:off x="76042" y="3795887"/>
            <a:ext cx="877589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2813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48" indent="0" algn="l" defTabSz="912813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296" indent="0" algn="l" defTabSz="912813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444" indent="0" algn="l" defTabSz="912813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592" indent="0" algn="l" defTabSz="912813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740" indent="0" algn="l" defTabSz="914296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indent="0" algn="l" defTabSz="914296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indent="0" algn="l" defTabSz="914296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indent="0" algn="l" defTabSz="914296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Les membres du GEASI peuvent présenter leurs activités, créer ou participer à un atelier et faire du réseautage.</a:t>
            </a:r>
            <a:endParaRPr lang="it-CH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96" y="375686"/>
            <a:ext cx="2160000" cy="162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96" y="1995686"/>
            <a:ext cx="216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2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843560"/>
            <a:ext cx="5184576" cy="3607051"/>
          </a:xfrm>
        </p:spPr>
        <p:txBody>
          <a:bodyPr/>
          <a:lstStyle/>
          <a:p>
            <a:pPr marL="0" indent="0">
              <a:buNone/>
            </a:pPr>
            <a:r>
              <a:rPr lang="it-CH" b="1" dirty="0"/>
              <a:t>Piano di studio della scuola dell’obbligo ticinese </a:t>
            </a:r>
            <a:endParaRPr lang="it-CH" dirty="0"/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fr-FR" dirty="0"/>
              <a:t>Informations de base et </a:t>
            </a:r>
            <a:r>
              <a:rPr lang="fr-FR" dirty="0" smtClean="0"/>
              <a:t>développement à l’avenir</a:t>
            </a:r>
            <a:endParaRPr lang="it-CH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21.06.2021</a:t>
            </a:fld>
            <a:endParaRPr lang="fr-CH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45614" t="14293" r="23711" b="8736"/>
          <a:stretch/>
        </p:blipFill>
        <p:spPr bwMode="auto">
          <a:xfrm>
            <a:off x="5724128" y="195486"/>
            <a:ext cx="3118243" cy="4402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35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92080" y="1203598"/>
            <a:ext cx="4456457" cy="3607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sz="1400" dirty="0" err="1"/>
              <a:t>Cycle</a:t>
            </a:r>
            <a:r>
              <a:rPr lang="it-CH" sz="1400" dirty="0"/>
              <a:t> 1          1°- 4°anno </a:t>
            </a:r>
            <a:r>
              <a:rPr lang="it-CH" sz="1400" dirty="0" err="1"/>
              <a:t>HarmoS</a:t>
            </a:r>
            <a:r>
              <a:rPr lang="it-CH" sz="1400" dirty="0"/>
              <a:t>        </a:t>
            </a:r>
          </a:p>
          <a:p>
            <a:pPr marL="0" indent="0">
              <a:buNone/>
            </a:pPr>
            <a:r>
              <a:rPr lang="it-CH" sz="1400" dirty="0"/>
              <a:t>scuola dell’infanzia - 1° ciclo scuola elementare</a:t>
            </a:r>
          </a:p>
          <a:p>
            <a:pPr marL="0" indent="0">
              <a:buNone/>
            </a:pPr>
            <a:endParaRPr lang="it-CH" sz="1400" dirty="0"/>
          </a:p>
          <a:p>
            <a:pPr marL="0" indent="0">
              <a:buNone/>
            </a:pPr>
            <a:r>
              <a:rPr lang="it-CH" sz="1400" dirty="0" err="1"/>
              <a:t>Cycle</a:t>
            </a:r>
            <a:r>
              <a:rPr lang="it-CH" sz="1400" dirty="0"/>
              <a:t> 2          5° - 8° anno </a:t>
            </a:r>
            <a:r>
              <a:rPr lang="it-CH" sz="1400" dirty="0" err="1"/>
              <a:t>HarmoS</a:t>
            </a:r>
            <a:endParaRPr lang="it-CH" sz="1400" dirty="0"/>
          </a:p>
          <a:p>
            <a:pPr marL="0" indent="0">
              <a:buNone/>
            </a:pPr>
            <a:r>
              <a:rPr lang="it-CH" sz="1400" dirty="0"/>
              <a:t>2° ciclo scuola elementare – 1° ciclo </a:t>
            </a:r>
          </a:p>
          <a:p>
            <a:pPr marL="0" indent="0">
              <a:buNone/>
            </a:pPr>
            <a:r>
              <a:rPr lang="it-CH" sz="1400" dirty="0"/>
              <a:t>scuola media</a:t>
            </a:r>
          </a:p>
          <a:p>
            <a:pPr marL="0" indent="0">
              <a:buNone/>
            </a:pPr>
            <a:endParaRPr lang="it-CH" sz="1400" dirty="0"/>
          </a:p>
          <a:p>
            <a:pPr marL="0" indent="0">
              <a:buNone/>
            </a:pPr>
            <a:r>
              <a:rPr lang="it-CH" sz="1400" dirty="0" err="1"/>
              <a:t>Cycle</a:t>
            </a:r>
            <a:r>
              <a:rPr lang="it-CH" sz="1400" dirty="0"/>
              <a:t> 3          9° - 11° anno </a:t>
            </a:r>
            <a:r>
              <a:rPr lang="it-CH" sz="1400" dirty="0" err="1"/>
              <a:t>HarmoS</a:t>
            </a:r>
            <a:r>
              <a:rPr lang="it-CH" sz="1400" dirty="0"/>
              <a:t> </a:t>
            </a:r>
          </a:p>
          <a:p>
            <a:pPr marL="0" indent="0">
              <a:buNone/>
            </a:pPr>
            <a:r>
              <a:rPr lang="it-CH" sz="1400" dirty="0"/>
              <a:t>2° ciclo scuola media.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21.06.2021</a:t>
            </a:fld>
            <a:endParaRPr lang="fr-CH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45860" t="28401" r="9941" b="17658"/>
          <a:stretch/>
        </p:blipFill>
        <p:spPr bwMode="auto">
          <a:xfrm>
            <a:off x="35496" y="843558"/>
            <a:ext cx="5139948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467016" y="255749"/>
            <a:ext cx="475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La scolarité en trois cycles : le système tessinois </a:t>
            </a:r>
            <a:endParaRPr lang="it-CH" b="1" dirty="0"/>
          </a:p>
        </p:txBody>
      </p:sp>
      <p:sp>
        <p:nvSpPr>
          <p:cNvPr id="7" name="Freccia a destra 6"/>
          <p:cNvSpPr/>
          <p:nvPr/>
        </p:nvSpPr>
        <p:spPr>
          <a:xfrm>
            <a:off x="5928727" y="1203598"/>
            <a:ext cx="360040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8" name="Freccia a destra 7"/>
          <p:cNvSpPr/>
          <p:nvPr/>
        </p:nvSpPr>
        <p:spPr>
          <a:xfrm>
            <a:off x="7956376" y="1203598"/>
            <a:ext cx="360040" cy="26860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9" name="Freccia a destra 8"/>
          <p:cNvSpPr/>
          <p:nvPr/>
        </p:nvSpPr>
        <p:spPr>
          <a:xfrm>
            <a:off x="5969183" y="2178155"/>
            <a:ext cx="360040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/>
              <a:t>  </a:t>
            </a:r>
          </a:p>
        </p:txBody>
      </p:sp>
      <p:sp>
        <p:nvSpPr>
          <p:cNvPr id="10" name="Freccia a destra 9"/>
          <p:cNvSpPr/>
          <p:nvPr/>
        </p:nvSpPr>
        <p:spPr>
          <a:xfrm>
            <a:off x="8060164" y="2176301"/>
            <a:ext cx="360040" cy="26860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1" name="Freccia a destra 10"/>
          <p:cNvSpPr/>
          <p:nvPr/>
        </p:nvSpPr>
        <p:spPr>
          <a:xfrm>
            <a:off x="5931398" y="3462142"/>
            <a:ext cx="360040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/>
              <a:t>  </a:t>
            </a:r>
          </a:p>
        </p:txBody>
      </p:sp>
      <p:sp>
        <p:nvSpPr>
          <p:cNvPr id="12" name="Freccia a destra 11"/>
          <p:cNvSpPr/>
          <p:nvPr/>
        </p:nvSpPr>
        <p:spPr>
          <a:xfrm>
            <a:off x="8136396" y="3462142"/>
            <a:ext cx="360040" cy="26860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15166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872911"/>
            <a:ext cx="5256584" cy="3607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sz="1400" dirty="0" err="1"/>
              <a:t>PdS</a:t>
            </a:r>
            <a:r>
              <a:rPr lang="it-CH" sz="1400" dirty="0"/>
              <a:t> est </a:t>
            </a:r>
            <a:r>
              <a:rPr lang="fr-FR" sz="1400" dirty="0"/>
              <a:t>construit autour de 3 composantes fondamentales qui doivent être considérées dans leur interaction mutuelle:</a:t>
            </a:r>
          </a:p>
          <a:p>
            <a:r>
              <a:rPr lang="fr-FR" sz="1400" b="1" i="1" dirty="0"/>
              <a:t>Compétences transversales </a:t>
            </a:r>
            <a:r>
              <a:rPr lang="fr-FR" sz="1400" dirty="0"/>
              <a:t>: qualifient le développement </a:t>
            </a:r>
            <a:br>
              <a:rPr lang="fr-FR" sz="1400" dirty="0"/>
            </a:br>
            <a:r>
              <a:rPr lang="fr-FR" sz="1400" dirty="0"/>
              <a:t>de la personne et sont nécessaires à l'apprentissage des disciplines</a:t>
            </a:r>
          </a:p>
          <a:p>
            <a:r>
              <a:rPr lang="fr-FR" sz="1400" b="1" i="1" dirty="0"/>
              <a:t>Disciplines d'enseignement </a:t>
            </a:r>
            <a:r>
              <a:rPr lang="fr-FR" sz="1400" dirty="0"/>
              <a:t>: clé de lecture de la réalité utile pour promouvoir le développement de la personne</a:t>
            </a:r>
          </a:p>
          <a:p>
            <a:r>
              <a:rPr lang="fr-FR" sz="1400" b="1" i="1" dirty="0"/>
              <a:t>Contextes de </a:t>
            </a:r>
            <a:r>
              <a:rPr lang="it-CH" sz="1400" b="1" i="1" dirty="0" err="1"/>
              <a:t>Formation</a:t>
            </a:r>
            <a:r>
              <a:rPr lang="it-CH" sz="1400" b="1" i="1" dirty="0"/>
              <a:t> </a:t>
            </a:r>
            <a:r>
              <a:rPr lang="it-CH" sz="1400" b="1" i="1" dirty="0" err="1"/>
              <a:t>générale</a:t>
            </a:r>
            <a:r>
              <a:rPr lang="fr-FR" sz="1400" dirty="0"/>
              <a:t>: </a:t>
            </a:r>
            <a:r>
              <a:rPr lang="fr-FR" sz="1400" dirty="0" smtClean="0"/>
              <a:t>offrent </a:t>
            </a:r>
            <a:r>
              <a:rPr lang="fr-FR" sz="1400" dirty="0"/>
              <a:t>certains contextes pour l'exercice des compétences acquises au cours du processus de formation par rapport à des domaines spécifiques de la réalité de la </a:t>
            </a:r>
            <a:r>
              <a:rPr lang="fr-FR" sz="1400" dirty="0" smtClean="0"/>
              <a:t>vie</a:t>
            </a:r>
            <a:endParaRPr lang="it-CH" sz="1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73EE-7050-4AD6-AC6B-F469499D2465}" type="datetime1">
              <a:rPr lang="de-CH" smtClean="0"/>
              <a:t>21.06.2021</a:t>
            </a:fld>
            <a:endParaRPr lang="fr-CH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45373" t="18878" r="9614" b="18695"/>
          <a:stretch/>
        </p:blipFill>
        <p:spPr bwMode="auto">
          <a:xfrm>
            <a:off x="5420708" y="627534"/>
            <a:ext cx="3723292" cy="3032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411762" y="394454"/>
            <a:ext cx="15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b="1" dirty="0" err="1"/>
              <a:t>Éléments</a:t>
            </a:r>
            <a:r>
              <a:rPr lang="it-CH" b="1" dirty="0"/>
              <a:t> </a:t>
            </a:r>
            <a:r>
              <a:rPr lang="it-CH" b="1" dirty="0" err="1"/>
              <a:t>clés</a:t>
            </a:r>
            <a:r>
              <a:rPr lang="it-CH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89503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éducation21">
      <a:dk1>
        <a:srgbClr val="000000"/>
      </a:dk1>
      <a:lt1>
        <a:srgbClr val="FFFFFF"/>
      </a:lt1>
      <a:dk2>
        <a:srgbClr val="76415D"/>
      </a:dk2>
      <a:lt2>
        <a:srgbClr val="D0C8B8"/>
      </a:lt2>
      <a:accent1>
        <a:srgbClr val="D3057F"/>
      </a:accent1>
      <a:accent2>
        <a:srgbClr val="C10044"/>
      </a:accent2>
      <a:accent3>
        <a:srgbClr val="CC6600"/>
      </a:accent3>
      <a:accent4>
        <a:srgbClr val="F1AE00"/>
      </a:accent4>
      <a:accent5>
        <a:srgbClr val="AAB300"/>
      </a:accent5>
      <a:accent6>
        <a:srgbClr val="669933"/>
      </a:accent6>
      <a:hlink>
        <a:srgbClr val="D3057F"/>
      </a:hlink>
      <a:folHlink>
        <a:srgbClr val="7641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C028F17E-9D2C-47B3-A961-F638A0FA672A}" vid="{943A8612-923F-467D-9380-65F108FB382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20210623_Presentazione_FUB_finale</Template>
  <TotalTime>0</TotalTime>
  <Words>1093</Words>
  <Application>Microsoft Office PowerPoint</Application>
  <PresentationFormat>Presentazione su schermo (16:9)</PresentationFormat>
  <Paragraphs>172</Paragraphs>
  <Slides>18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TSTAR PRO</vt:lpstr>
      <vt:lpstr>Wingdings</vt:lpstr>
      <vt:lpstr>Thème Office</vt:lpstr>
      <vt:lpstr>Activité d’éducation à  l’environnement  et EDD au Tessin, et Piano di studio </vt:lpstr>
      <vt:lpstr>Index</vt:lpstr>
      <vt:lpstr>Association GEASI</vt:lpstr>
      <vt:lpstr>Association GEASI</vt:lpstr>
      <vt:lpstr>Association GEASI</vt:lpstr>
      <vt:lpstr>Association GEASI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GEASI- Proposition d’activité sur la biodiversité</vt:lpstr>
      <vt:lpstr>GEASI- Proposition d’activité sur la biodiversité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Attività di EA e EDD in Ticino e Piano di studio</dc:title>
  <dc:creator>Fabio Guarneri</dc:creator>
  <cp:lastModifiedBy>Fabio Guarneri</cp:lastModifiedBy>
  <cp:revision>57</cp:revision>
  <cp:lastPrinted>2018-01-09T11:47:39Z</cp:lastPrinted>
  <dcterms:created xsi:type="dcterms:W3CDTF">2021-06-14T15:11:31Z</dcterms:created>
  <dcterms:modified xsi:type="dcterms:W3CDTF">2021-06-21T08:50:22Z</dcterms:modified>
</cp:coreProperties>
</file>